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74" r:id="rId23"/>
    <p:sldId id="281" r:id="rId24"/>
    <p:sldId id="278" r:id="rId2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xmlns="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xmlns="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27" autoAdjust="0"/>
    <p:restoredTop sz="89250" autoAdjust="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19"/>
          <c:y val="0.33374488188976437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4.2935426600180402E-3"/>
                  <c:y val="-2.746135556584840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8.6092312420885761E-2"/>
                  <c:y val="1.0797591477535898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-0.22346116981910394"/>
                  <c:y val="0.13918616643507797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0.18449332508320901"/>
                  <c:y val="-0.10618323297823071"/>
                </c:manualLayout>
              </c:layout>
              <c:dLblPos val="bestFit"/>
              <c:showCatName val="1"/>
              <c:showPercent val="1"/>
            </c:dLbl>
            <c:dLbl>
              <c:idx val="5"/>
              <c:layout>
                <c:manualLayout>
                  <c:x val="3.9034411915767821E-2"/>
                  <c:y val="-4.0784313725490184E-2"/>
                </c:manualLayout>
              </c:layout>
              <c:dLblPos val="bestFit"/>
              <c:showCatName val="1"/>
              <c:showPercent val="1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'[Prilog 2 - Pomocni dokument za tabele i grafike.xlsx]Prihodi i primanja'!$D$6:$D$11</c:f>
              <c:numCache>
                <c:formatCode>General</c:formatCode>
                <c:ptCount val="6"/>
                <c:pt idx="0">
                  <c:v>271220000</c:v>
                </c:pt>
                <c:pt idx="1">
                  <c:v>168989068</c:v>
                </c:pt>
                <c:pt idx="2">
                  <c:v>68421832</c:v>
                </c:pt>
                <c:pt idx="3">
                  <c:v>5000000</c:v>
                </c:pt>
                <c:pt idx="4">
                  <c:v>0</c:v>
                </c:pt>
                <c:pt idx="5">
                  <c:v>31299478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31"/>
          <c:h val="0.47396905974988446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16"/>
                  <c:y val="-8.470588235294125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059E-2"/>
                  <c:y val="0.1380392156862746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-8.4232152028762206E-2"/>
                  <c:y val="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09E-2"/>
                  <c:y val="3.764705882352945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05E-2"/>
                  <c:y val="-3.764705882352945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34E-3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6921E-2"/>
                  <c:y val="-0.1098039215686275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dLbl>
              <c:idx val="9"/>
              <c:layout>
                <c:manualLayout>
                  <c:x val="0.15613764766307139"/>
                  <c:y val="5.0196078431372554E-2"/>
                </c:manualLayout>
              </c:layout>
              <c:dLblPos val="outEnd"/>
              <c:showCatName val="1"/>
              <c:showPercent val="1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izdaci'!$C$6:$C$15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  <c:pt idx="8">
                  <c:v>отплата главнице</c:v>
                </c:pt>
                <c:pt idx="9">
                  <c:v>отплата камата</c:v>
                </c:pt>
              </c:strCache>
            </c:strRef>
          </c:cat>
          <c:val>
            <c:numRef>
              <c:f>'Rashodi i izdaci'!$D$6:$D$15</c:f>
              <c:numCache>
                <c:formatCode>General</c:formatCode>
                <c:ptCount val="10"/>
                <c:pt idx="0">
                  <c:v>85393342</c:v>
                </c:pt>
                <c:pt idx="1">
                  <c:v>141795411</c:v>
                </c:pt>
                <c:pt idx="2">
                  <c:v>10000000</c:v>
                </c:pt>
                <c:pt idx="3">
                  <c:v>70019748</c:v>
                </c:pt>
                <c:pt idx="4">
                  <c:v>21326000</c:v>
                </c:pt>
                <c:pt idx="5">
                  <c:v>25070472</c:v>
                </c:pt>
                <c:pt idx="6">
                  <c:v>172425405</c:v>
                </c:pt>
                <c:pt idx="7">
                  <c:v>4000000</c:v>
                </c:pt>
                <c:pt idx="8">
                  <c:v>13850000</c:v>
                </c:pt>
                <c:pt idx="9">
                  <c:v>1050000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55"/>
          <c:y val="0.3758994708994714"/>
          <c:w val="0.40236148955495044"/>
          <c:h val="0.36484126984127008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0.11088653683608976"/>
                  <c:y val="-0.1573674124067825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87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6.8157836202678054E-2"/>
                  <c:y val="-0.2354497354497354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9.3800338990323806E-2"/>
                  <c:y val="4.553835264973899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5.449591280653956E-3"/>
                  <c:y val="0.1116460723308463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2.7247956403269793E-2"/>
                  <c:y val="0.1402115465903842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5.4495912806539577E-3"/>
                  <c:y val="0.1314262800483273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5.449591280653956E-3"/>
                  <c:y val="0.1869090801852018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16327147117509494"/>
                  <c:y val="0.1516557059581034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22524977293369663"/>
                  <c:y val="5.555555555555550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4.322489023943718E-2"/>
                  <c:y val="0.1682718826813315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530426884650321"/>
                  <c:y val="-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8126032159930469"/>
                  <c:y val="-8.201058201058200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25226320634301419"/>
                  <c:y val="-0.1375661375661376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26158038147138968"/>
                  <c:y val="-0.211937440404219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0.12897351727491815"/>
                  <c:y val="-0.1144105301444060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grafike.xlsx]Programi'!$D$5:$D$21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'[Prilog 2 - Pomocni dokument za tabele i grafike.xlsx]Programi'!$E$5:$E$21</c:f>
              <c:numCache>
                <c:formatCode>General</c:formatCode>
                <c:ptCount val="17"/>
                <c:pt idx="0">
                  <c:v>6632000</c:v>
                </c:pt>
                <c:pt idx="1">
                  <c:v>132409905</c:v>
                </c:pt>
                <c:pt idx="2">
                  <c:v>2200000</c:v>
                </c:pt>
                <c:pt idx="3">
                  <c:v>220000</c:v>
                </c:pt>
                <c:pt idx="4">
                  <c:v>7950000</c:v>
                </c:pt>
                <c:pt idx="5">
                  <c:v>44010000</c:v>
                </c:pt>
                <c:pt idx="6">
                  <c:v>55767600</c:v>
                </c:pt>
                <c:pt idx="7">
                  <c:v>48518710</c:v>
                </c:pt>
                <c:pt idx="8">
                  <c:v>37250000</c:v>
                </c:pt>
                <c:pt idx="9">
                  <c:v>15610000</c:v>
                </c:pt>
                <c:pt idx="10">
                  <c:v>22419500</c:v>
                </c:pt>
                <c:pt idx="11">
                  <c:v>13000000</c:v>
                </c:pt>
                <c:pt idx="12">
                  <c:v>24744290</c:v>
                </c:pt>
                <c:pt idx="13">
                  <c:v>14140000</c:v>
                </c:pt>
                <c:pt idx="14">
                  <c:v>101645611</c:v>
                </c:pt>
                <c:pt idx="15">
                  <c:v>17812862</c:v>
                </c:pt>
                <c:pt idx="16">
                  <c:v>600000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x-none" sz="1600" dirty="0"/>
            <a:t>Општинска управа</a:t>
          </a:r>
        </a:p>
        <a:p>
          <a:r>
            <a:rPr lang="x-none" sz="1600" dirty="0"/>
            <a:t>Председник општине</a:t>
          </a:r>
        </a:p>
        <a:p>
          <a:r>
            <a:rPr lang="x-none" sz="1600" dirty="0"/>
            <a:t>Општинско веће</a:t>
          </a:r>
        </a:p>
        <a:p>
          <a:r>
            <a:rPr lang="x-none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x-none" sz="1100">
              <a:solidFill>
                <a:schemeClr val="accent1">
                  <a:lumMod val="75000"/>
                </a:schemeClr>
              </a:solidFill>
            </a:rPr>
            <a:t>Установе </a:t>
          </a:r>
          <a:r>
            <a:rPr lang="x-none" sz="1100" smtClean="0">
              <a:solidFill>
                <a:schemeClr val="accent1">
                  <a:lumMod val="75000"/>
                </a:schemeClr>
              </a:solidFill>
            </a:rPr>
            <a:t>културе</a:t>
          </a:r>
          <a:endParaRPr lang="x-none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x-none" sz="1200" smtClean="0"/>
            <a:t>Основн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r>
            <a:rPr lang="x-none" sz="1200" smtClean="0"/>
            <a:t> </a:t>
          </a:r>
          <a:endParaRPr lang="x-none" sz="1200" dirty="0"/>
        </a:p>
        <a:p>
          <a:r>
            <a:rPr lang="x-none" sz="1200" smtClean="0"/>
            <a:t>Средњ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endParaRPr lang="x-none" sz="1200" dirty="0"/>
        </a:p>
        <a:p>
          <a:r>
            <a:rPr lang="x-none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x-none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x-none" sz="1400" dirty="0"/>
            <a:t>Закони и прописи:</a:t>
          </a:r>
        </a:p>
        <a:p>
          <a:pPr algn="l"/>
          <a:r>
            <a:rPr lang="x-none" sz="1400" dirty="0"/>
            <a:t>Закон о финансирању локалне самоуправе,</a:t>
          </a:r>
        </a:p>
        <a:p>
          <a:pPr algn="l"/>
          <a:r>
            <a:rPr lang="x-none" sz="1400" dirty="0"/>
            <a:t>Закон о буџетском систему,</a:t>
          </a:r>
        </a:p>
        <a:p>
          <a:pPr algn="l"/>
          <a:r>
            <a:rPr lang="x-none" sz="1400" dirty="0"/>
            <a:t>Закон о локалној самоуправи, </a:t>
          </a:r>
        </a:p>
        <a:p>
          <a:pPr algn="l"/>
          <a:r>
            <a:rPr lang="x-none" sz="1400" dirty="0"/>
            <a:t>Упутство Министарства финансија за припрему одлуке о буџету </a:t>
          </a:r>
          <a:r>
            <a:rPr lang="x-none" sz="1400"/>
            <a:t>за </a:t>
          </a:r>
          <a:r>
            <a:rPr lang="x-none" sz="1400" smtClean="0"/>
            <a:t>20</a:t>
          </a:r>
          <a:r>
            <a:rPr lang="sr-Latn-CS" sz="1400" dirty="0" smtClean="0"/>
            <a:t>20</a:t>
          </a:r>
          <a:r>
            <a:rPr lang="x-none" sz="1400" smtClean="0"/>
            <a:t>. </a:t>
          </a:r>
          <a:r>
            <a:rPr lang="x-none" sz="1400" dirty="0"/>
            <a:t>годину и др.</a:t>
          </a:r>
        </a:p>
        <a:p>
          <a:pPr algn="l"/>
          <a:r>
            <a:rPr lang="x-none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x-none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x-none" sz="1400" dirty="0"/>
            <a:t>Стратешки документи:</a:t>
          </a:r>
        </a:p>
        <a:p>
          <a:pPr algn="l"/>
          <a:r>
            <a:rPr lang="x-none" sz="1400" dirty="0"/>
            <a:t>Стратегија развоја</a:t>
          </a:r>
          <a:endParaRPr lang="x-none" sz="1400" dirty="0">
            <a:solidFill>
              <a:srgbClr val="FF0000"/>
            </a:solidFill>
          </a:endParaRPr>
        </a:p>
        <a:p>
          <a:pPr algn="l"/>
          <a:r>
            <a:rPr lang="x-none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x-none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x-none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x-none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x-none" sz="1300" dirty="0">
              <a:solidFill>
                <a:schemeClr val="bg1"/>
              </a:solidFill>
            </a:rPr>
            <a:t>Укупан буџет </a:t>
          </a:r>
          <a:r>
            <a:rPr lang="x-none" sz="1300">
              <a:solidFill>
                <a:schemeClr val="bg1"/>
              </a:solidFill>
            </a:rPr>
            <a:t>општине </a:t>
          </a:r>
          <a:r>
            <a:rPr lang="sr-Latn-CS" sz="1300" dirty="0" smtClean="0">
              <a:solidFill>
                <a:srgbClr val="FF0000"/>
              </a:solidFill>
            </a:rPr>
            <a:t>544.930.378,00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x-none" dirty="0"/>
            <a:t>Средства из буџета </a:t>
          </a:r>
          <a:r>
            <a:rPr lang="x-none"/>
            <a:t>општине </a:t>
          </a:r>
          <a:r>
            <a:rPr lang="sr-Latn-CS" dirty="0" smtClean="0">
              <a:solidFill>
                <a:srgbClr val="FF0000"/>
              </a:solidFill>
            </a:rPr>
            <a:t>455.398.900,00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x-none" dirty="0"/>
            <a:t>Пренета средства из ранијих </a:t>
          </a:r>
          <a:r>
            <a:rPr lang="x-none"/>
            <a:t>година</a:t>
          </a:r>
          <a:r>
            <a:rPr lang="x-none">
              <a:solidFill>
                <a:srgbClr val="FF0000"/>
              </a:solidFill>
            </a:rPr>
            <a:t> </a:t>
          </a:r>
          <a:r>
            <a:rPr lang="sr-Latn-CS" dirty="0" smtClean="0">
              <a:solidFill>
                <a:srgbClr val="FF0000"/>
              </a:solidFill>
            </a:rPr>
            <a:t>31.299.478,00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из осталих </a:t>
          </a:r>
          <a:r>
            <a:rPr lang="x-none">
              <a:solidFill>
                <a:schemeClr val="bg1"/>
              </a:solidFill>
            </a:rPr>
            <a:t>извора </a:t>
          </a:r>
          <a:r>
            <a:rPr lang="sr-Latn-CS" dirty="0" smtClean="0">
              <a:solidFill>
                <a:srgbClr val="FF0000"/>
              </a:solidFill>
            </a:rPr>
            <a:t>58.232.000,00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2674" custScaleY="84618" custLinFactX="153410" custLinFactNeighborX="200000" custLinFactNeighborY="4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x-none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x-none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x-none" altLang="en-US" sz="1400" dirty="0">
              <a:latin typeface="Calibri" panose="020F0502020204030204" pitchFamily="34" charset="0"/>
            </a:rPr>
            <a:t>огу бити </a:t>
          </a:r>
          <a:r>
            <a:rPr lang="x-none" altLang="en-US" sz="1400" b="1" dirty="0">
              <a:latin typeface="Calibri" panose="020F0502020204030204" pitchFamily="34" charset="0"/>
            </a:rPr>
            <a:t>наменски (</a:t>
          </a:r>
          <a:r>
            <a:rPr lang="x-none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x-none" altLang="en-US" sz="1400" b="1" dirty="0">
              <a:latin typeface="Calibri" panose="020F0502020204030204" pitchFamily="34" charset="0"/>
            </a:rPr>
            <a:t>ненаменски (</a:t>
          </a:r>
          <a:r>
            <a:rPr lang="x-none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 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x-none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x-none" dirty="0"/>
            <a:t>Укупни буџетски приходи и </a:t>
          </a:r>
          <a:r>
            <a:rPr lang="x-none"/>
            <a:t>примања  </a:t>
          </a:r>
          <a:r>
            <a:rPr lang="sr-Cyrl-CS" dirty="0" smtClean="0">
              <a:solidFill>
                <a:schemeClr val="tx1"/>
              </a:solidFill>
            </a:rPr>
            <a:t>5</a:t>
          </a:r>
          <a:r>
            <a:rPr lang="sr-Latn-CS" dirty="0" smtClean="0">
              <a:solidFill>
                <a:schemeClr val="tx1"/>
              </a:solidFill>
            </a:rPr>
            <a:t>44</a:t>
          </a:r>
          <a:r>
            <a:rPr lang="sr-Cyrl-CS" dirty="0" smtClean="0">
              <a:solidFill>
                <a:schemeClr val="tx1"/>
              </a:solidFill>
            </a:rPr>
            <a:t>.</a:t>
          </a:r>
          <a:r>
            <a:rPr lang="sr-Latn-CS" dirty="0" smtClean="0">
              <a:solidFill>
                <a:schemeClr val="tx1"/>
              </a:solidFill>
            </a:rPr>
            <a:t>930</a:t>
          </a:r>
          <a:r>
            <a:rPr lang="sr-Cyrl-CS" dirty="0" smtClean="0">
              <a:solidFill>
                <a:schemeClr val="tx1"/>
              </a:solidFill>
            </a:rPr>
            <a:t>.</a:t>
          </a:r>
          <a:r>
            <a:rPr lang="sr-Latn-CS" dirty="0" smtClean="0">
              <a:solidFill>
                <a:schemeClr val="tx1"/>
              </a:solidFill>
            </a:rPr>
            <a:t>378</a:t>
          </a:r>
          <a:r>
            <a:rPr lang="sr-Cyrl-CS" dirty="0" smtClean="0">
              <a:solidFill>
                <a:schemeClr val="tx1"/>
              </a:solidFill>
            </a:rPr>
            <a:t>,</a:t>
          </a:r>
          <a:r>
            <a:rPr lang="sr-Latn-CS" dirty="0" smtClean="0">
              <a:solidFill>
                <a:schemeClr val="tx1"/>
              </a:solidFill>
            </a:rPr>
            <a:t>0</a:t>
          </a:r>
          <a:r>
            <a:rPr lang="sr-Cyrl-CS" dirty="0" smtClean="0">
              <a:solidFill>
                <a:schemeClr val="tx1"/>
              </a:solidFill>
            </a:rPr>
            <a:t>0 </a:t>
          </a:r>
          <a:r>
            <a:rPr lang="x-none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x-none" dirty="0"/>
            <a:t>Приходи од  </a:t>
          </a:r>
          <a:r>
            <a:rPr lang="x-none"/>
            <a:t>пореза  </a:t>
          </a:r>
          <a:r>
            <a:rPr lang="sr-Latn-CS" dirty="0" smtClean="0"/>
            <a:t>271.220.000,00 </a:t>
          </a:r>
          <a:r>
            <a:rPr lang="x-none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x-none"/>
            <a:t>Трансфери </a:t>
          </a:r>
          <a:r>
            <a:rPr lang="sr-Latn-CS" dirty="0" smtClean="0"/>
            <a:t>168.989.068,00 </a:t>
          </a:r>
          <a:r>
            <a:rPr lang="x-none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x-none" dirty="0"/>
            <a:t>Други </a:t>
          </a:r>
          <a:r>
            <a:rPr lang="x-none"/>
            <a:t>приходи  </a:t>
          </a:r>
          <a:r>
            <a:rPr lang="sr-Latn-CS" dirty="0" smtClean="0"/>
            <a:t>68.421.832,00 </a:t>
          </a:r>
          <a:r>
            <a:rPr lang="x-none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x-none" dirty="0"/>
            <a:t>Примања од продаје нефинансијске </a:t>
          </a:r>
          <a:r>
            <a:rPr lang="x-none"/>
            <a:t>имовине  </a:t>
          </a:r>
          <a:r>
            <a:rPr lang="sr-Latn-CS" dirty="0" smtClean="0"/>
            <a:t>5.000.000,00 </a:t>
          </a:r>
          <a:r>
            <a:rPr lang="x-none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x-none" dirty="0"/>
            <a:t>Примања од продаје финансијске </a:t>
          </a:r>
          <a:r>
            <a:rPr lang="x-none"/>
            <a:t>имовине  </a:t>
          </a:r>
          <a:r>
            <a:rPr lang="sr-Cyrl-CS" dirty="0" smtClean="0"/>
            <a:t>0,00</a:t>
          </a:r>
          <a:r>
            <a:rPr lang="x-none" smtClean="0">
              <a:solidFill>
                <a:srgbClr val="FF0000"/>
              </a:solidFill>
            </a:rPr>
            <a:t> </a:t>
          </a:r>
          <a:r>
            <a:rPr lang="x-none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x-none" sz="1000" dirty="0"/>
            <a:t>Пренета средства из ранијих </a:t>
          </a:r>
          <a:r>
            <a:rPr lang="x-none" sz="1000"/>
            <a:t>година </a:t>
          </a:r>
          <a:r>
            <a:rPr lang="sr-Latn-CS" sz="1000" dirty="0" smtClean="0">
              <a:solidFill>
                <a:schemeClr val="tx1"/>
              </a:solidFill>
            </a:rPr>
            <a:t>31.299.478,00 </a:t>
          </a:r>
          <a:r>
            <a:rPr lang="x-none" sz="1000" smtClean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x-none" sz="1400" b="1" dirty="0"/>
            <a:t>Расходи за запослене </a:t>
          </a:r>
          <a:r>
            <a:rPr lang="x-none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x-none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x-none" sz="1400" b="1" dirty="0"/>
            <a:t>Коришћење роба и услуга </a:t>
          </a:r>
          <a:r>
            <a:rPr lang="x-none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x-none" sz="1400" b="1" dirty="0"/>
            <a:t>Дотације и трансфери </a:t>
          </a:r>
          <a:r>
            <a:rPr lang="x-none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x-none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Остали расходи </a:t>
          </a:r>
          <a:r>
            <a:rPr lang="x-none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Социјална заштита </a:t>
          </a:r>
          <a:r>
            <a:rPr lang="x-none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x-none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x-none" b="1" dirty="0"/>
            <a:t>Буџетска резерва </a:t>
          </a:r>
          <a:r>
            <a:rPr lang="x-none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x-none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b="1" dirty="0"/>
            <a:t>Капитални издаци </a:t>
          </a:r>
          <a:r>
            <a:rPr lang="x-none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Укупни расходи 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sr-Cyrl-CS" dirty="0" smtClean="0">
              <a:solidFill>
                <a:schemeClr val="bg1"/>
              </a:solidFill>
            </a:rPr>
            <a:t>544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sr-Cyrl-CS" dirty="0" smtClean="0">
              <a:solidFill>
                <a:srgbClr val="FF0000"/>
              </a:solidFill>
            </a:rPr>
            <a:t>930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sr-Cyrl-CS" dirty="0" smtClean="0">
              <a:solidFill>
                <a:srgbClr val="FF0000"/>
              </a:solidFill>
            </a:rPr>
            <a:t>378,00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Latn-CS" dirty="0" smtClean="0">
              <a:solidFill>
                <a:srgbClr val="FF0000"/>
              </a:solidFill>
            </a:rPr>
            <a:t>141.795.411,00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x-none">
              <a:solidFill>
                <a:schemeClr val="bg1"/>
              </a:solidFill>
            </a:rPr>
            <a:t>Субвенције </a:t>
          </a:r>
          <a:r>
            <a:rPr lang="sr-Latn-CS" dirty="0" smtClean="0">
              <a:solidFill>
                <a:schemeClr val="bg1"/>
              </a:solidFill>
            </a:rPr>
            <a:t>10</a:t>
          </a:r>
          <a:r>
            <a:rPr lang="sr-Latn-CS" dirty="0" smtClean="0">
              <a:solidFill>
                <a:srgbClr val="FF0000"/>
              </a:solidFill>
            </a:rPr>
            <a:t>.000.000,00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Капитални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sr-Cyrl-CS" dirty="0" smtClean="0">
              <a:solidFill>
                <a:srgbClr val="FF0000"/>
              </a:solidFill>
            </a:rPr>
            <a:t>1</a:t>
          </a:r>
          <a:r>
            <a:rPr lang="sr-Latn-CS" dirty="0" smtClean="0">
              <a:solidFill>
                <a:srgbClr val="FF0000"/>
              </a:solidFill>
            </a:rPr>
            <a:t>72</a:t>
          </a:r>
          <a:r>
            <a:rPr lang="sr-Cyrl-CS" dirty="0" smtClean="0">
              <a:solidFill>
                <a:srgbClr val="FF0000"/>
              </a:solidFill>
            </a:rPr>
            <a:t>.</a:t>
          </a:r>
          <a:r>
            <a:rPr lang="sr-Latn-CS" dirty="0" smtClean="0">
              <a:solidFill>
                <a:srgbClr val="FF0000"/>
              </a:solidFill>
            </a:rPr>
            <a:t>425</a:t>
          </a:r>
          <a:r>
            <a:rPr lang="sr-Cyrl-CS" dirty="0" smtClean="0">
              <a:solidFill>
                <a:srgbClr val="FF0000"/>
              </a:solidFill>
            </a:rPr>
            <a:t>.</a:t>
          </a:r>
          <a:r>
            <a:rPr lang="sr-Latn-CS" dirty="0" smtClean="0">
              <a:solidFill>
                <a:srgbClr val="FF0000"/>
              </a:solidFill>
            </a:rPr>
            <a:t>405</a:t>
          </a:r>
          <a:r>
            <a:rPr lang="sr-Cyrl-CS" dirty="0" smtClean="0">
              <a:solidFill>
                <a:srgbClr val="FF0000"/>
              </a:solidFill>
            </a:rPr>
            <a:t>,</a:t>
          </a:r>
          <a:r>
            <a:rPr lang="sr-Latn-CS" dirty="0" smtClean="0">
              <a:solidFill>
                <a:srgbClr val="FF0000"/>
              </a:solidFill>
            </a:rPr>
            <a:t>0</a:t>
          </a:r>
          <a:r>
            <a:rPr lang="sr-Cyrl-CS" dirty="0" smtClean="0">
              <a:solidFill>
                <a:srgbClr val="FF0000"/>
              </a:solidFill>
            </a:rPr>
            <a:t>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Расходи за </a:t>
          </a:r>
          <a:r>
            <a:rPr lang="x-none">
              <a:solidFill>
                <a:schemeClr val="bg1"/>
              </a:solidFill>
            </a:rPr>
            <a:t>запослене </a:t>
          </a:r>
          <a:r>
            <a:rPr lang="sr-Latn-CS" dirty="0" smtClean="0">
              <a:solidFill>
                <a:schemeClr val="bg1"/>
              </a:solidFill>
            </a:rPr>
            <a:t>85</a:t>
          </a:r>
          <a:r>
            <a:rPr lang="sr-Latn-CS" dirty="0" smtClean="0">
              <a:solidFill>
                <a:srgbClr val="FF0000"/>
              </a:solidFill>
            </a:rPr>
            <a:t>.393.342,00</a:t>
          </a:r>
          <a:r>
            <a:rPr lang="x-none" smtClean="0">
              <a:solidFill>
                <a:schemeClr val="bg1"/>
              </a:solidFill>
            </a:rPr>
            <a:t> </a:t>
          </a:r>
          <a:r>
            <a:rPr lang="x-none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Социјална </a:t>
          </a:r>
          <a:r>
            <a:rPr lang="x-none">
              <a:solidFill>
                <a:schemeClr val="bg1"/>
              </a:solidFill>
            </a:rPr>
            <a:t>помоћ </a:t>
          </a:r>
          <a:r>
            <a:rPr lang="sr-Latn-CS" dirty="0" smtClean="0">
              <a:solidFill>
                <a:srgbClr val="FF0000"/>
              </a:solidFill>
            </a:rPr>
            <a:t>21.326.000,00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Дотације и </a:t>
          </a:r>
          <a:r>
            <a:rPr lang="x-none">
              <a:solidFill>
                <a:schemeClr val="bg1"/>
              </a:solidFill>
            </a:rPr>
            <a:t>трансфери </a:t>
          </a:r>
          <a:r>
            <a:rPr lang="sr-Latn-CS" dirty="0" smtClean="0">
              <a:solidFill>
                <a:srgbClr val="FF0000"/>
              </a:solidFill>
            </a:rPr>
            <a:t>70.019.748,00</a:t>
          </a:r>
          <a:r>
            <a:rPr lang="x-none" smtClean="0">
              <a:solidFill>
                <a:schemeClr val="bg1"/>
              </a:solidFill>
            </a:rPr>
            <a:t> </a:t>
          </a:r>
          <a:r>
            <a:rPr lang="x-none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Остали </a:t>
          </a:r>
          <a:r>
            <a:rPr lang="x-none">
              <a:solidFill>
                <a:schemeClr val="bg1"/>
              </a:solidFill>
            </a:rPr>
            <a:t>расходи </a:t>
          </a:r>
          <a:r>
            <a:rPr lang="sr-Latn-CS" dirty="0" smtClean="0">
              <a:solidFill>
                <a:srgbClr val="FF0000"/>
              </a:solidFill>
            </a:rPr>
            <a:t>25.070.472,00</a:t>
          </a:r>
          <a:r>
            <a:rPr lang="x-none" smtClean="0">
              <a:solidFill>
                <a:schemeClr val="bg1"/>
              </a:solidFill>
            </a:rPr>
            <a:t> </a:t>
          </a:r>
          <a:r>
            <a:rPr lang="x-none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</a:t>
          </a:r>
          <a:r>
            <a:rPr lang="x-none">
              <a:solidFill>
                <a:schemeClr val="bg1"/>
              </a:solidFill>
            </a:rPr>
            <a:t>резерве </a:t>
          </a:r>
          <a:r>
            <a:rPr lang="sr-Latn-CS" dirty="0" smtClean="0">
              <a:solidFill>
                <a:srgbClr val="FF0000"/>
              </a:solidFill>
            </a:rPr>
            <a:t>4.000.000,00 </a:t>
          </a:r>
          <a:r>
            <a:rPr lang="sr-Cyrl-CS" dirty="0" smtClean="0">
              <a:solidFill>
                <a:srgbClr val="FF0000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B934A8F6-A88C-4959-9B28-FAEC3FDB8ECB}">
      <dgm:prSet/>
      <dgm:spPr/>
      <dgm:t>
        <a:bodyPr/>
        <a:lstStyle/>
        <a:p>
          <a:endParaRPr lang="en-US" dirty="0"/>
        </a:p>
      </dgm:t>
    </dgm:pt>
    <dgm:pt modelId="{D8A6BBD4-E8E4-41BE-AAB5-814B3EDE58AC}" type="parTrans" cxnId="{F830E43E-F9F9-4EAB-83B5-DFA47EDB6409}">
      <dgm:prSet/>
      <dgm:spPr/>
      <dgm:t>
        <a:bodyPr/>
        <a:lstStyle/>
        <a:p>
          <a:endParaRPr lang="en-US"/>
        </a:p>
      </dgm:t>
    </dgm:pt>
    <dgm:pt modelId="{316DF9E2-BD4A-417F-86B9-599B1CE09F4B}" type="sibTrans" cxnId="{F830E43E-F9F9-4EAB-83B5-DFA47EDB6409}">
      <dgm:prSet/>
      <dgm:spPr/>
      <dgm:t>
        <a:bodyPr/>
        <a:lstStyle/>
        <a:p>
          <a:endParaRPr lang="en-US"/>
        </a:p>
      </dgm:t>
    </dgm:pt>
    <dgm:pt modelId="{778FBD30-4DC4-4D0D-90BF-7C37EC85AACF}">
      <dgm:prSet/>
      <dgm:spPr/>
      <dgm:t>
        <a:bodyPr/>
        <a:lstStyle/>
        <a:p>
          <a:r>
            <a:rPr lang="sr-Cyrl-CS" dirty="0" smtClean="0"/>
            <a:t>Отплата главнице 13.850.000,00 динара</a:t>
          </a:r>
          <a:endParaRPr lang="en-US" dirty="0">
            <a:solidFill>
              <a:schemeClr val="bg1"/>
            </a:solidFill>
          </a:endParaRPr>
        </a:p>
      </dgm:t>
    </dgm:pt>
    <dgm:pt modelId="{DB1B5BFA-C259-4FDE-B100-49B1E6198669}" type="parTrans" cxnId="{18132CF5-DA11-479F-A3AB-14C6D31F5510}">
      <dgm:prSet/>
      <dgm:spPr/>
      <dgm:t>
        <a:bodyPr/>
        <a:lstStyle/>
        <a:p>
          <a:endParaRPr lang="en-US"/>
        </a:p>
      </dgm:t>
    </dgm:pt>
    <dgm:pt modelId="{49250B2D-2F88-49BE-A1F6-7A7516CA0A92}" type="sibTrans" cxnId="{18132CF5-DA11-479F-A3AB-14C6D31F5510}">
      <dgm:prSet/>
      <dgm:spPr/>
      <dgm:t>
        <a:bodyPr/>
        <a:lstStyle/>
        <a:p>
          <a:endParaRPr lang="en-US"/>
        </a:p>
      </dgm:t>
    </dgm:pt>
    <dgm:pt modelId="{01BEB43D-2508-4599-AD58-F1019F424C60}">
      <dgm:prSet/>
      <dgm:spPr/>
      <dgm:t>
        <a:bodyPr/>
        <a:lstStyle/>
        <a:p>
          <a:r>
            <a:rPr lang="sr-Cyrl-CS" dirty="0" smtClean="0"/>
            <a:t>Отплата камата 1.050.000,00 динара</a:t>
          </a:r>
          <a:endParaRPr lang="en-US" dirty="0">
            <a:solidFill>
              <a:schemeClr val="bg1"/>
            </a:solidFill>
          </a:endParaRPr>
        </a:p>
      </dgm:t>
    </dgm:pt>
    <dgm:pt modelId="{96194317-801D-42F3-A33A-9FD08A85D0BF}" type="parTrans" cxnId="{E8552A83-5D29-47F1-81A0-1F06E5653BBF}">
      <dgm:prSet/>
      <dgm:spPr/>
      <dgm:t>
        <a:bodyPr/>
        <a:lstStyle/>
        <a:p>
          <a:endParaRPr lang="en-US"/>
        </a:p>
      </dgm:t>
    </dgm:pt>
    <dgm:pt modelId="{9BBF8F19-6134-4C2D-9574-4237D31D1395}" type="sibTrans" cxnId="{E8552A83-5D29-47F1-81A0-1F06E5653BBF}">
      <dgm:prSet/>
      <dgm:spPr/>
      <dgm:t>
        <a:bodyPr/>
        <a:lstStyle/>
        <a:p>
          <a:endParaRPr lang="en-US"/>
        </a:p>
      </dgm:t>
    </dgm:pt>
    <dgm:pt modelId="{54F7FD6A-89C9-4571-A1E3-4B02B13C9848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A8805E74-AFE5-458E-AAB3-6408F82EF9C5}" type="parTrans" cxnId="{5D24167A-299B-41FC-8FD9-501442920134}">
      <dgm:prSet/>
      <dgm:spPr/>
      <dgm:t>
        <a:bodyPr/>
        <a:lstStyle/>
        <a:p>
          <a:endParaRPr lang="en-US"/>
        </a:p>
      </dgm:t>
    </dgm:pt>
    <dgm:pt modelId="{E54EC6C7-74DB-4CE0-89C8-9D9C84EB31AF}" type="sibTrans" cxnId="{5D24167A-299B-41FC-8FD9-501442920134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10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10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10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10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10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10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10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10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10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10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10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10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10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10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10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10"/>
      <dgm:spPr/>
      <dgm:t>
        <a:bodyPr/>
        <a:lstStyle/>
        <a:p>
          <a:endParaRPr lang="en-US"/>
        </a:p>
      </dgm:t>
    </dgm:pt>
    <dgm:pt modelId="{1D1332C8-071A-47B2-827D-D44C953113BF}" type="pres">
      <dgm:prSet presAssocID="{778FBD30-4DC4-4D0D-90BF-7C37EC85AACF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E16E0B-EFB9-4C8B-BE66-8C089D8CAD68}" type="pres">
      <dgm:prSet presAssocID="{778FBD30-4DC4-4D0D-90BF-7C37EC85AACF}" presName="dummy" presStyleCnt="0"/>
      <dgm:spPr/>
    </dgm:pt>
    <dgm:pt modelId="{6E79337C-4588-4413-B8B7-2E91A207182D}" type="pres">
      <dgm:prSet presAssocID="{49250B2D-2F88-49BE-A1F6-7A7516CA0A92}" presName="sibTrans" presStyleLbl="sibTrans2D1" presStyleIdx="8" presStyleCnt="10"/>
      <dgm:spPr/>
      <dgm:t>
        <a:bodyPr/>
        <a:lstStyle/>
        <a:p>
          <a:endParaRPr lang="en-US"/>
        </a:p>
      </dgm:t>
    </dgm:pt>
    <dgm:pt modelId="{A6B946DE-3763-4561-8426-CA22D247F717}" type="pres">
      <dgm:prSet presAssocID="{01BEB43D-2508-4599-AD58-F1019F424C60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B3418-0123-4297-95F2-AA15898DF693}" type="pres">
      <dgm:prSet presAssocID="{01BEB43D-2508-4599-AD58-F1019F424C60}" presName="dummy" presStyleCnt="0"/>
      <dgm:spPr/>
    </dgm:pt>
    <dgm:pt modelId="{BD8B9B3A-412F-4F7C-A1FB-56EBBBC510E1}" type="pres">
      <dgm:prSet presAssocID="{9BBF8F19-6134-4C2D-9574-4237D31D1395}" presName="sibTrans" presStyleLbl="sibTrans2D1" presStyleIdx="9" presStyleCnt="10"/>
      <dgm:spPr/>
      <dgm:t>
        <a:bodyPr/>
        <a:lstStyle/>
        <a:p>
          <a:endParaRPr lang="en-US"/>
        </a:p>
      </dgm:t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F830E43E-F9F9-4EAB-83B5-DFA47EDB6409}" srcId="{B1BE2A8E-285E-4C69-9BFF-CE48B252AA50}" destId="{B934A8F6-A88C-4959-9B28-FAEC3FDB8ECB}" srcOrd="3" destOrd="0" parTransId="{D8A6BBD4-E8E4-41BE-AAB5-814B3EDE58AC}" sibTransId="{316DF9E2-BD4A-417F-86B9-599B1CE09F4B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E8552A83-5D29-47F1-81A0-1F06E5653BBF}" srcId="{9ED1A3B2-A381-4201-823D-E4B4F944886D}" destId="{01BEB43D-2508-4599-AD58-F1019F424C60}" srcOrd="9" destOrd="0" parTransId="{96194317-801D-42F3-A33A-9FD08A85D0BF}" sibTransId="{9BBF8F19-6134-4C2D-9574-4237D31D1395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4" destOrd="0" parTransId="{31D6B297-275C-4FAC-A07E-4467512471AD}" sibTransId="{53B82682-8E0C-4903-98EA-36CBB0B8A63B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18132CF5-DA11-479F-A3AB-14C6D31F5510}" srcId="{9ED1A3B2-A381-4201-823D-E4B4F944886D}" destId="{778FBD30-4DC4-4D0D-90BF-7C37EC85AACF}" srcOrd="8" destOrd="0" parTransId="{DB1B5BFA-C259-4FDE-B100-49B1E6198669}" sibTransId="{49250B2D-2F88-49BE-A1F6-7A7516CA0A92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DCBED318-7672-48BE-9D7F-53B94D1ECFAE}" type="presOf" srcId="{01BEB43D-2508-4599-AD58-F1019F424C60}" destId="{A6B946DE-3763-4561-8426-CA22D247F717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5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6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85D9A1A2-4FF5-49DE-9CDF-E0E9DB628E0B}" type="presOf" srcId="{49250B2D-2F88-49BE-A1F6-7A7516CA0A92}" destId="{6E79337C-4588-4413-B8B7-2E91A207182D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D24167A-299B-41FC-8FD9-501442920134}" srcId="{B1BE2A8E-285E-4C69-9BFF-CE48B252AA50}" destId="{54F7FD6A-89C9-4571-A1E3-4B02B13C9848}" srcOrd="1" destOrd="0" parTransId="{A8805E74-AFE5-458E-AAB3-6408F82EF9C5}" sibTransId="{E54EC6C7-74DB-4CE0-89C8-9D9C84EB31AF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78F21A0B-8E8C-4906-BB49-B40470C71D46}" type="presOf" srcId="{778FBD30-4DC4-4D0D-90BF-7C37EC85AACF}" destId="{1D1332C8-071A-47B2-827D-D44C953113BF}" srcOrd="0" destOrd="0" presId="urn:microsoft.com/office/officeart/2005/8/layout/radial6"/>
    <dgm:cxn modelId="{6FD927D2-B4C8-4F54-BD43-8FEFA6ED8503}" type="presOf" srcId="{9BBF8F19-6134-4C2D-9574-4237D31D1395}" destId="{BD8B9B3A-412F-4F7C-A1FB-56EBBBC510E1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ABED1E78-61D8-4855-9CDD-56DD5E848BF0}" type="presParOf" srcId="{F4B68BA8-694B-4B7F-8215-68903FFCD2D7}" destId="{1D1332C8-071A-47B2-827D-D44C953113BF}" srcOrd="25" destOrd="0" presId="urn:microsoft.com/office/officeart/2005/8/layout/radial6"/>
    <dgm:cxn modelId="{18DE6243-94A7-4B67-8CED-C62D077866F1}" type="presParOf" srcId="{F4B68BA8-694B-4B7F-8215-68903FFCD2D7}" destId="{08E16E0B-EFB9-4C8B-BE66-8C089D8CAD68}" srcOrd="26" destOrd="0" presId="urn:microsoft.com/office/officeart/2005/8/layout/radial6"/>
    <dgm:cxn modelId="{6382B39A-DD42-46DB-9824-DA10A3463319}" type="presParOf" srcId="{F4B68BA8-694B-4B7F-8215-68903FFCD2D7}" destId="{6E79337C-4588-4413-B8B7-2E91A207182D}" srcOrd="27" destOrd="0" presId="urn:microsoft.com/office/officeart/2005/8/layout/radial6"/>
    <dgm:cxn modelId="{12AE4943-1AB4-4A82-9643-680A8BAF28FB}" type="presParOf" srcId="{F4B68BA8-694B-4B7F-8215-68903FFCD2D7}" destId="{A6B946DE-3763-4561-8426-CA22D247F717}" srcOrd="28" destOrd="0" presId="urn:microsoft.com/office/officeart/2005/8/layout/radial6"/>
    <dgm:cxn modelId="{406B521C-BC5B-4926-AC81-82CAC7BEC667}" type="presParOf" srcId="{F4B68BA8-694B-4B7F-8215-68903FFCD2D7}" destId="{A03B3418-0123-4297-95F2-AA15898DF693}" srcOrd="29" destOrd="0" presId="urn:microsoft.com/office/officeart/2005/8/layout/radial6"/>
    <dgm:cxn modelId="{E02CE187-F9F4-4073-A6A1-E6137D341DCB}" type="presParOf" srcId="{F4B68BA8-694B-4B7F-8215-68903FFCD2D7}" destId="{BD8B9B3A-412F-4F7C-A1FB-56EBBBC510E1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2018.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69308" y="480883"/>
        <a:ext cx="790984" cy="790984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300941" y="800076"/>
        <a:ext cx="476803" cy="152597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(унети износ)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2118393" y="480883"/>
        <a:ext cx="790984" cy="790984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250025" y="800076"/>
        <a:ext cx="476803" cy="152597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>
              <a:solidFill>
                <a:srgbClr val="FF0000"/>
              </a:solidFill>
            </a:rPr>
            <a:t>(унети износ)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788838" y="595982"/>
        <a:ext cx="1030984" cy="66931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018800" y="696690"/>
        <a:ext cx="476803" cy="381493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935973" y="482761"/>
        <a:ext cx="760253" cy="763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/>
            <a:t>Укупни буџетски приходи и примања  </a:t>
          </a:r>
          <a:r>
            <a:rPr lang="sr-Latn-RS" sz="2500" kern="1200" dirty="0" err="1">
              <a:solidFill>
                <a:srgbClr val="FF0000"/>
              </a:solidFill>
            </a:rPr>
            <a:t>xxxxx</a:t>
          </a:r>
          <a:r>
            <a:rPr lang="sr-Cyrl-RS" sz="2500" kern="1200" dirty="0"/>
            <a:t> динара</a:t>
          </a:r>
          <a:endParaRPr lang="en-US" sz="25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Приходи од  пореза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   </a:t>
          </a:r>
          <a:r>
            <a:rPr lang="sr-Cyrl-RS" sz="1100" kern="1200" dirty="0"/>
            <a:t>    динара</a:t>
          </a:r>
          <a:endParaRPr lang="en-US" sz="11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Трансфери </a:t>
          </a:r>
          <a:r>
            <a:rPr lang="sr-Latn-RS" sz="1100" kern="1200" dirty="0" err="1">
              <a:solidFill>
                <a:srgbClr val="FF0000"/>
              </a:solidFill>
            </a:rPr>
            <a:t>xxxxxx</a:t>
          </a:r>
          <a:r>
            <a:rPr lang="sr-Latn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Други приходи  </a:t>
          </a:r>
          <a:r>
            <a:rPr lang="sr-Latn-RS" sz="1100" kern="1200" dirty="0" err="1">
              <a:solidFill>
                <a:srgbClr val="FF0000"/>
              </a:solidFill>
            </a:rPr>
            <a:t>xxxxx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нефинансијске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Latn-RS" sz="1000" kern="1200" dirty="0" err="1">
              <a:solidFill>
                <a:srgbClr val="FF0000"/>
              </a:solidFill>
            </a:rPr>
            <a:t>xxxx</a:t>
          </a:r>
          <a:r>
            <a:rPr lang="sr-Cyrl-RS" sz="1000" kern="1200" dirty="0"/>
            <a:t> </a:t>
          </a:r>
          <a:r>
            <a:rPr lang="sr-Latn-RS" sz="1000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000" kern="1200" dirty="0">
              <a:solidFill>
                <a:schemeClr val="bg1"/>
              </a:solidFill>
            </a:rPr>
            <a:t>Укупни расходи и издаци </a:t>
          </a:r>
          <a:r>
            <a:rPr lang="sr-Latn-RS" sz="2000" kern="1200" dirty="0" err="1">
              <a:solidFill>
                <a:srgbClr val="FF0000"/>
              </a:solidFill>
            </a:rPr>
            <a:t>xxxx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Коришћење роба и услуга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ru-RU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00090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Дотације и трансфери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970767" y="61849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Расходи за запослене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Социјална помоћ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Субвенције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Остали расходи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Средства резерве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Капитални издаци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batocina.org.rs/budz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/>
              <a:t>ОПШТИНА</a:t>
            </a:r>
            <a:r>
              <a:rPr lang="en-US" dirty="0"/>
              <a:t> </a:t>
            </a:r>
            <a:r>
              <a:rPr lang="sr-Cyrl-CS" dirty="0" smtClean="0"/>
              <a:t>БАТОЧИНА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x-none" dirty="0"/>
              <a:t>ГРАЂАНСКИ ВОДИЧ КРОЗ ОДЛУКУ О БУЏЕТУ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grb-srbije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071546"/>
            <a:ext cx="92869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x-none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прихода и примања </a:t>
            </a:r>
            <a:r>
              <a:rPr lang="x-none" sz="3000" b="1"/>
              <a:t>за </a:t>
            </a:r>
            <a:r>
              <a:rPr lang="x-none" sz="3000" b="1" smtClean="0"/>
              <a:t>201</a:t>
            </a:r>
            <a:r>
              <a:rPr lang="sr-Latn-CS" sz="3000" b="1" dirty="0" smtClean="0"/>
              <a:t>9</a:t>
            </a:r>
            <a:r>
              <a:rPr lang="x-none" sz="3000" b="1" smtClean="0"/>
              <a:t>. </a:t>
            </a:r>
            <a:r>
              <a:rPr lang="x-none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900" b="1" dirty="0"/>
              <a:t>Структура планираних прихода и примања </a:t>
            </a:r>
            <a:r>
              <a:rPr lang="x-none" sz="2900" b="1"/>
              <a:t>за </a:t>
            </a:r>
            <a:r>
              <a:rPr lang="x-none" sz="2900" b="1" smtClean="0"/>
              <a:t>20</a:t>
            </a:r>
            <a:r>
              <a:rPr lang="sr-Cyrl-CS" sz="2900" b="1" dirty="0" smtClean="0"/>
              <a:t>20</a:t>
            </a:r>
            <a:r>
              <a:rPr lang="x-none" sz="2900" b="1" smtClean="0"/>
              <a:t>. </a:t>
            </a:r>
            <a:r>
              <a:rPr lang="x-none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D690970-CB48-4F14-9964-6D469EC66B8B}"/>
              </a:ext>
            </a:extLst>
          </p:cNvPr>
          <p:cNvGraphicFramePr/>
          <p:nvPr/>
        </p:nvGraphicFramePr>
        <p:xfrm>
          <a:off x="1500166" y="1785926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201</a:t>
            </a:r>
            <a:r>
              <a:rPr lang="sr-Latn-CS" dirty="0" smtClean="0"/>
              <a:t>9</a:t>
            </a:r>
            <a:r>
              <a:rPr lang="x-none" smtClean="0"/>
              <a:t>. </a:t>
            </a:r>
            <a:r>
              <a:rPr lang="x-none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x-none" dirty="0"/>
              <a:t>Укупни приходи и примања наше општине </a:t>
            </a:r>
            <a:r>
              <a:rPr lang="x-none"/>
              <a:t>у </a:t>
            </a:r>
            <a:r>
              <a:rPr lang="x-none" smtClean="0"/>
              <a:t>20</a:t>
            </a:r>
            <a:r>
              <a:rPr lang="sr-Latn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години су </a:t>
            </a:r>
            <a:r>
              <a:rPr lang="x-none"/>
              <a:t>се </a:t>
            </a:r>
            <a:r>
              <a:rPr lang="sr-Cyrl-CS" b="1" dirty="0" smtClean="0"/>
              <a:t>повећали </a:t>
            </a:r>
            <a:r>
              <a:rPr lang="x-none" smtClean="0"/>
              <a:t>у </a:t>
            </a:r>
            <a:r>
              <a:rPr lang="x-none" dirty="0"/>
              <a:t>односу на последњу измену Одлуке о буџету </a:t>
            </a:r>
            <a:r>
              <a:rPr lang="x-none"/>
              <a:t>за </a:t>
            </a:r>
            <a:r>
              <a:rPr lang="x-none" smtClean="0"/>
              <a:t>201</a:t>
            </a:r>
            <a:r>
              <a:rPr lang="sr-Latn-CS" dirty="0" smtClean="0"/>
              <a:t>9</a:t>
            </a:r>
            <a:r>
              <a:rPr lang="x-none" smtClean="0"/>
              <a:t>. </a:t>
            </a:r>
            <a:r>
              <a:rPr lang="x-none" dirty="0"/>
              <a:t>годину </a:t>
            </a:r>
            <a:r>
              <a:rPr lang="x-none"/>
              <a:t>за</a:t>
            </a:r>
            <a:r>
              <a:rPr lang="x-none" b="1"/>
              <a:t> </a:t>
            </a:r>
            <a:r>
              <a:rPr lang="sr-Cyrl-CS" b="1" dirty="0" smtClean="0"/>
              <a:t>60.441.490,59 </a:t>
            </a:r>
            <a:r>
              <a:rPr lang="x-none" smtClean="0"/>
              <a:t>динара</a:t>
            </a:r>
            <a:r>
              <a:rPr lang="sr-Cyrl-C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31980" y="2786058"/>
            <a:ext cx="6597672" cy="3416271"/>
          </a:xfrm>
        </p:spPr>
        <p:txBody>
          <a:bodyPr>
            <a:normAutofit/>
          </a:bodyPr>
          <a:lstStyle/>
          <a:p>
            <a:pPr marL="0" lvl="0" indent="0"/>
            <a:r>
              <a:rPr lang="sr-Cyrl-CS" sz="2200" b="1" dirty="0" smtClean="0">
                <a:solidFill>
                  <a:srgbClr val="0070C0"/>
                </a:solidFill>
              </a:rPr>
              <a:t>   </a:t>
            </a:r>
            <a:r>
              <a:rPr lang="x-none" sz="2200" b="1" smtClean="0">
                <a:solidFill>
                  <a:srgbClr val="0000FF"/>
                </a:solidFill>
              </a:rPr>
              <a:t>Порески приходи</a:t>
            </a:r>
            <a:r>
              <a:rPr lang="x-none" sz="2200" smtClean="0">
                <a:solidFill>
                  <a:srgbClr val="0000FF"/>
                </a:solidFill>
              </a:rPr>
              <a:t> </a:t>
            </a:r>
            <a:r>
              <a:rPr lang="x-none" sz="2200" smtClean="0">
                <a:solidFill>
                  <a:srgbClr val="000000"/>
                </a:solidFill>
              </a:rPr>
              <a:t>су повећани за </a:t>
            </a:r>
            <a:r>
              <a:rPr lang="sr-Cyrl-CS" sz="2200" dirty="0" smtClean="0">
                <a:solidFill>
                  <a:srgbClr val="000000"/>
                </a:solidFill>
              </a:rPr>
              <a:t>9.289.000,00</a:t>
            </a:r>
            <a:r>
              <a:rPr lang="x-none" sz="2200" smtClean="0">
                <a:solidFill>
                  <a:srgbClr val="000000"/>
                </a:solidFill>
              </a:rPr>
              <a:t> </a:t>
            </a:r>
            <a:r>
              <a:rPr lang="x-none" sz="2200" smtClean="0">
                <a:solidFill>
                  <a:srgbClr val="000000"/>
                </a:solidFill>
              </a:rPr>
              <a:t>динара.</a:t>
            </a:r>
            <a:endParaRPr lang="sr-Cyrl-CS" sz="2200" dirty="0" smtClean="0">
              <a:solidFill>
                <a:srgbClr val="000000"/>
              </a:solidFill>
            </a:endParaRPr>
          </a:p>
          <a:p>
            <a:pPr marL="0" indent="0"/>
            <a:r>
              <a:rPr lang="sr-Cyrl-CS" sz="2200" b="1" dirty="0" smtClean="0">
                <a:solidFill>
                  <a:srgbClr val="0000FF"/>
                </a:solidFill>
              </a:rPr>
              <a:t>   Неп</a:t>
            </a:r>
            <a:r>
              <a:rPr lang="x-none" sz="2200" b="1" smtClean="0">
                <a:solidFill>
                  <a:srgbClr val="0000FF"/>
                </a:solidFill>
              </a:rPr>
              <a:t>орески приходи </a:t>
            </a:r>
            <a:r>
              <a:rPr lang="x-none" sz="2200" smtClean="0"/>
              <a:t>су</a:t>
            </a:r>
            <a:r>
              <a:rPr lang="x-none" sz="2200" b="1" smtClean="0">
                <a:solidFill>
                  <a:srgbClr val="FF0000"/>
                </a:solidFill>
              </a:rPr>
              <a:t> </a:t>
            </a:r>
            <a:r>
              <a:rPr lang="sr-Cyrl-CS" sz="2200" dirty="0" smtClean="0"/>
              <a:t>повећани</a:t>
            </a:r>
            <a:r>
              <a:rPr lang="x-none" sz="2200" smtClean="0"/>
              <a:t> за </a:t>
            </a:r>
            <a:r>
              <a:rPr lang="sr-Cyrl-CS" sz="2200" dirty="0" smtClean="0"/>
              <a:t>17.415.995,00</a:t>
            </a:r>
            <a:r>
              <a:rPr lang="x-none" sz="2200" smtClean="0"/>
              <a:t> </a:t>
            </a:r>
            <a:r>
              <a:rPr lang="x-none" sz="2200" smtClean="0"/>
              <a:t>динара</a:t>
            </a:r>
            <a:r>
              <a:rPr lang="x-none" sz="2200" smtClean="0"/>
              <a:t>.</a:t>
            </a:r>
            <a:endParaRPr lang="sr-Cyrl-CS" sz="2200" dirty="0" smtClean="0"/>
          </a:p>
          <a:p>
            <a:pPr lvl="0"/>
            <a:r>
              <a:rPr lang="x-none" sz="2200" b="1" smtClean="0">
                <a:solidFill>
                  <a:srgbClr val="0000FF"/>
                </a:solidFill>
              </a:rPr>
              <a:t>Трансфери</a:t>
            </a:r>
            <a:r>
              <a:rPr lang="x-none" sz="2200" smtClean="0"/>
              <a:t> </a:t>
            </a:r>
            <a:r>
              <a:rPr lang="x-none" sz="2200" smtClean="0"/>
              <a:t>су </a:t>
            </a:r>
            <a:r>
              <a:rPr lang="sr-Cyrl-CS" sz="2200" dirty="0" smtClean="0"/>
              <a:t>повећани</a:t>
            </a:r>
            <a:r>
              <a:rPr lang="x-none" sz="2200" smtClean="0"/>
              <a:t> </a:t>
            </a:r>
            <a:r>
              <a:rPr lang="x-none" sz="2200" smtClean="0"/>
              <a:t>за </a:t>
            </a:r>
            <a:r>
              <a:rPr lang="sr-Cyrl-CS" sz="2200" dirty="0" smtClean="0"/>
              <a:t>12.927.889,71 </a:t>
            </a:r>
            <a:r>
              <a:rPr lang="x-none" sz="2200" smtClean="0"/>
              <a:t>динара.</a:t>
            </a:r>
            <a:endParaRPr lang="en-US" sz="2200" dirty="0" smtClean="0"/>
          </a:p>
          <a:p>
            <a:pPr lvl="0" algn="just"/>
            <a:r>
              <a:rPr lang="x-none" sz="2200" b="1" smtClean="0">
                <a:solidFill>
                  <a:srgbClr val="0000FF"/>
                </a:solidFill>
              </a:rPr>
              <a:t>Примања од продаје нефинансијске </a:t>
            </a:r>
            <a:r>
              <a:rPr lang="x-none" sz="2200" b="1" smtClean="0">
                <a:solidFill>
                  <a:srgbClr val="0000FF"/>
                </a:solidFill>
              </a:rPr>
              <a:t>имовине</a:t>
            </a:r>
            <a:r>
              <a:rPr lang="x-none" sz="2200" smtClean="0">
                <a:solidFill>
                  <a:srgbClr val="FF0000"/>
                </a:solidFill>
              </a:rPr>
              <a:t> </a:t>
            </a:r>
            <a:r>
              <a:rPr lang="sr-Cyrl-CS" sz="2200" dirty="0" smtClean="0"/>
              <a:t>повећана </a:t>
            </a:r>
            <a:r>
              <a:rPr lang="x-none" sz="2200" smtClean="0"/>
              <a:t>за </a:t>
            </a:r>
            <a:r>
              <a:rPr lang="sr-Cyrl-CS" sz="2200" dirty="0" smtClean="0"/>
              <a:t>2.500.000,00</a:t>
            </a:r>
            <a:r>
              <a:rPr lang="x-none" sz="2200" smtClean="0"/>
              <a:t> </a:t>
            </a:r>
            <a:r>
              <a:rPr lang="x-none" sz="2200" smtClean="0"/>
              <a:t>динара.</a:t>
            </a:r>
            <a:endParaRPr lang="en-US" sz="2200" dirty="0" smtClean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xmlns="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56" y="2597463"/>
            <a:ext cx="685165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000" dirty="0" smtClean="0"/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3714752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x-none" sz="1600" dirty="0"/>
              <a:t>	</a:t>
            </a:r>
            <a:r>
              <a:rPr lang="x-none" sz="1700" dirty="0"/>
              <a:t>Буџет мора бити у равнотежи, што значи да расходи морају одговарати приходима. Укупни планирани расходи и издаци </a:t>
            </a:r>
            <a:r>
              <a:rPr lang="x-none" sz="1700"/>
              <a:t>у </a:t>
            </a:r>
            <a:r>
              <a:rPr lang="x-none" sz="1700" smtClean="0"/>
              <a:t>201</a:t>
            </a:r>
            <a:r>
              <a:rPr lang="sr-Cyrl-CS" sz="1700" dirty="0" smtClean="0"/>
              <a:t>9</a:t>
            </a:r>
            <a:r>
              <a:rPr lang="x-none" sz="1700" smtClean="0"/>
              <a:t>. </a:t>
            </a:r>
            <a:r>
              <a:rPr lang="x-none" sz="1700" dirty="0"/>
              <a:t>години из буџета износе: </a:t>
            </a:r>
          </a:p>
          <a:p>
            <a:endParaRPr lang="x-none" sz="1600" dirty="0"/>
          </a:p>
          <a:p>
            <a:endParaRPr lang="x-none" sz="1600" dirty="0"/>
          </a:p>
          <a:p>
            <a:endParaRPr lang="x-none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x-none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</a:t>
            </a:r>
            <a:r>
              <a:rPr lang="x-none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ИЗДАЦИ</a:t>
            </a:r>
            <a:r>
              <a:rPr lang="x-none" sz="1700" dirty="0"/>
              <a:t> представљају трошкове изградње или инвестиционог одржавања већ постојећих објеката, набавку земљишта, машина и опрeме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И ИЗДАЦИ </a:t>
            </a:r>
            <a:r>
              <a:rPr lang="x-none" sz="1700" dirty="0"/>
              <a:t>морају се исказивати на законом прописан начин, односно морају се исказивати: по </a:t>
            </a:r>
            <a:r>
              <a:rPr lang="x-none" sz="1700" i="1" dirty="0"/>
              <a:t>програмима</a:t>
            </a:r>
            <a:r>
              <a:rPr lang="x-none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x-none" sz="1700" i="1" dirty="0"/>
              <a:t>основној намени </a:t>
            </a:r>
            <a:r>
              <a:rPr lang="x-none" sz="1700" dirty="0"/>
              <a:t>која показује за коју врсту трошка се средства издвајају; по </a:t>
            </a:r>
            <a:r>
              <a:rPr lang="x-none" sz="1700" i="1" dirty="0"/>
              <a:t>функцији</a:t>
            </a:r>
            <a:r>
              <a:rPr lang="x-none" sz="1700" dirty="0"/>
              <a:t> која показује функционалну намену за одређену област и по </a:t>
            </a:r>
            <a:r>
              <a:rPr lang="x-none" sz="1700" i="1" dirty="0"/>
              <a:t>корисницима буџета </a:t>
            </a:r>
            <a:r>
              <a:rPr lang="x-none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CS" b="1" dirty="0" smtClean="0"/>
              <a:t>5</a:t>
            </a:r>
            <a:r>
              <a:rPr lang="sr-Latn-CS" b="1" dirty="0" smtClean="0"/>
              <a:t>44</a:t>
            </a:r>
            <a:r>
              <a:rPr lang="sr-Cyrl-CS" b="1" dirty="0" smtClean="0"/>
              <a:t> </a:t>
            </a:r>
            <a:r>
              <a:rPr lang="x-none" b="1" smtClean="0"/>
              <a:t>мили</a:t>
            </a:r>
            <a:r>
              <a:rPr lang="sr-Cyrl-CS" b="1" dirty="0" smtClean="0"/>
              <a:t>она</a:t>
            </a:r>
            <a:r>
              <a:rPr lang="x-none" b="1" smtClean="0"/>
              <a:t> </a:t>
            </a:r>
            <a:r>
              <a:rPr lang="x-none" b="1" dirty="0"/>
              <a:t>динара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расхода и издатака буџета </a:t>
            </a:r>
            <a:r>
              <a:rPr lang="x-none" sz="3000" b="1"/>
              <a:t>за </a:t>
            </a:r>
            <a:r>
              <a:rPr lang="x-none" sz="3000" b="1" smtClean="0"/>
              <a:t>20</a:t>
            </a:r>
            <a:r>
              <a:rPr lang="sr-Cyrl-CS" sz="3000" b="1" dirty="0" smtClean="0"/>
              <a:t>20</a:t>
            </a:r>
            <a:r>
              <a:rPr lang="x-none" sz="3000" b="1" smtClean="0"/>
              <a:t>. </a:t>
            </a:r>
            <a:r>
              <a:rPr lang="x-none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3200" b="1" dirty="0"/>
              <a:t>Структура планираних расхода и издатака буџета</a:t>
            </a:r>
            <a:r>
              <a:rPr lang="x-none" b="1" dirty="0"/>
              <a:t> </a:t>
            </a:r>
            <a:r>
              <a:rPr lang="x-none" sz="3200" b="1"/>
              <a:t>за </a:t>
            </a:r>
            <a:r>
              <a:rPr lang="x-none" sz="3200" b="1" smtClean="0"/>
              <a:t>20</a:t>
            </a:r>
            <a:r>
              <a:rPr lang="sr-Latn-CS" sz="3200" b="1" dirty="0" smtClean="0"/>
              <a:t>20</a:t>
            </a:r>
            <a:r>
              <a:rPr lang="x-none" sz="3200" b="1" smtClean="0"/>
              <a:t>. </a:t>
            </a:r>
            <a:r>
              <a:rPr lang="x-none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1428728" y="2000240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x-none" sz="2800" dirty="0"/>
              <a:t>Шта се променило у односу </a:t>
            </a:r>
            <a:r>
              <a:rPr lang="x-none" sz="2800"/>
              <a:t>на </a:t>
            </a:r>
            <a:r>
              <a:rPr lang="x-none" sz="2800" smtClean="0"/>
              <a:t>201</a:t>
            </a:r>
            <a:r>
              <a:rPr lang="sr-Cyrl-CS" sz="2800" dirty="0" smtClean="0"/>
              <a:t>9</a:t>
            </a:r>
            <a:r>
              <a:rPr lang="x-none" sz="2800" smtClean="0"/>
              <a:t>. </a:t>
            </a:r>
            <a:r>
              <a:rPr lang="x-none" sz="2800" dirty="0"/>
              <a:t>годину?</a:t>
            </a:r>
            <a:endParaRPr lang="x-none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x-none" sz="2000" dirty="0">
                <a:solidFill>
                  <a:srgbClr val="0000FF"/>
                </a:solidFill>
              </a:rPr>
              <a:t>Укупни трошкови наше општине </a:t>
            </a:r>
            <a:r>
              <a:rPr lang="x-none" sz="2000">
                <a:solidFill>
                  <a:srgbClr val="0000FF"/>
                </a:solidFill>
              </a:rPr>
              <a:t>у </a:t>
            </a:r>
            <a:r>
              <a:rPr lang="x-none" sz="2000" smtClean="0">
                <a:solidFill>
                  <a:srgbClr val="0000FF"/>
                </a:solidFill>
              </a:rPr>
              <a:t>20</a:t>
            </a:r>
            <a:r>
              <a:rPr lang="sr-Cyrl-CS" sz="2000" dirty="0" smtClean="0">
                <a:solidFill>
                  <a:srgbClr val="0000FF"/>
                </a:solidFill>
              </a:rPr>
              <a:t>20</a:t>
            </a:r>
            <a:r>
              <a:rPr lang="x-none" sz="2000" smtClean="0">
                <a:solidFill>
                  <a:srgbClr val="0000FF"/>
                </a:solidFill>
              </a:rPr>
              <a:t>. </a:t>
            </a:r>
            <a:r>
              <a:rPr lang="x-none" sz="2000" dirty="0">
                <a:solidFill>
                  <a:srgbClr val="0000FF"/>
                </a:solidFill>
              </a:rPr>
              <a:t>години су </a:t>
            </a:r>
            <a:r>
              <a:rPr lang="x-none" sz="2000">
                <a:solidFill>
                  <a:srgbClr val="0000FF"/>
                </a:solidFill>
              </a:rPr>
              <a:t>се </a:t>
            </a:r>
            <a:r>
              <a:rPr lang="sr-Cyrl-CS" sz="2000" b="1" dirty="0" smtClean="0">
                <a:solidFill>
                  <a:srgbClr val="0000FF"/>
                </a:solidFill>
              </a:rPr>
              <a:t>повећали </a:t>
            </a:r>
            <a:r>
              <a:rPr lang="x-none" sz="2000" smtClean="0">
                <a:solidFill>
                  <a:srgbClr val="0000FF"/>
                </a:solidFill>
              </a:rPr>
              <a:t>у </a:t>
            </a:r>
            <a:r>
              <a:rPr lang="x-none" sz="2000" dirty="0">
                <a:solidFill>
                  <a:srgbClr val="0000FF"/>
                </a:solidFill>
              </a:rPr>
              <a:t>односу на последњу измену Одлуке о буџету </a:t>
            </a:r>
            <a:r>
              <a:rPr lang="x-none" sz="2000">
                <a:solidFill>
                  <a:srgbClr val="0000FF"/>
                </a:solidFill>
              </a:rPr>
              <a:t>за </a:t>
            </a:r>
            <a:r>
              <a:rPr lang="x-none" sz="2000" smtClean="0">
                <a:solidFill>
                  <a:srgbClr val="0000FF"/>
                </a:solidFill>
              </a:rPr>
              <a:t>201</a:t>
            </a:r>
            <a:r>
              <a:rPr lang="sr-Cyrl-CS" sz="2000" dirty="0" smtClean="0">
                <a:solidFill>
                  <a:srgbClr val="0000FF"/>
                </a:solidFill>
              </a:rPr>
              <a:t>9.</a:t>
            </a:r>
            <a:r>
              <a:rPr lang="x-none" sz="2000" smtClean="0">
                <a:solidFill>
                  <a:srgbClr val="0000FF"/>
                </a:solidFill>
              </a:rPr>
              <a:t> </a:t>
            </a:r>
            <a:r>
              <a:rPr lang="x-none" sz="2000" dirty="0">
                <a:solidFill>
                  <a:srgbClr val="0000FF"/>
                </a:solidFill>
              </a:rPr>
              <a:t>годину </a:t>
            </a:r>
            <a:r>
              <a:rPr lang="x-none" sz="2000">
                <a:solidFill>
                  <a:srgbClr val="0000FF"/>
                </a:solidFill>
              </a:rPr>
              <a:t>за </a:t>
            </a:r>
            <a:r>
              <a:rPr lang="sr-Cyrl-CS" sz="2000" b="1" dirty="0" smtClean="0">
                <a:solidFill>
                  <a:srgbClr val="0000FF"/>
                </a:solidFill>
              </a:rPr>
              <a:t>60.441.490,59</a:t>
            </a:r>
            <a:r>
              <a:rPr lang="x-none" sz="2000" smtClean="0">
                <a:solidFill>
                  <a:srgbClr val="0000FF"/>
                </a:solidFill>
              </a:rPr>
              <a:t> </a:t>
            </a:r>
            <a:r>
              <a:rPr lang="x-none" sz="2000" smtClean="0">
                <a:solidFill>
                  <a:srgbClr val="0000FF"/>
                </a:solidFill>
              </a:rPr>
              <a:t>динара</a:t>
            </a:r>
            <a:r>
              <a:rPr lang="sr-Cyrl-CS" sz="2000" dirty="0" smtClean="0">
                <a:solidFill>
                  <a:srgbClr val="0000FF"/>
                </a:solidFill>
              </a:rPr>
              <a:t>.</a:t>
            </a:r>
            <a:endParaRPr lang="en-US" sz="2000" dirty="0">
              <a:solidFill>
                <a:srgbClr val="0000FF"/>
              </a:solidFill>
            </a:endParaRPr>
          </a:p>
          <a:p>
            <a:pPr marL="28575" indent="0" eaLnBrk="1" hangingPunct="1">
              <a:buFontTx/>
              <a:buNone/>
            </a:pPr>
            <a:endParaRPr lang="x-none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xmlns="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/>
          </a:bodyPr>
          <a:lstStyle/>
          <a:p>
            <a:pPr lvl="0"/>
            <a:r>
              <a:rPr lang="x-none" sz="1700" b="1" dirty="0">
                <a:solidFill>
                  <a:srgbClr val="FF0000"/>
                </a:solidFill>
                <a:cs typeface="Arial" panose="020B0604020202020204" pitchFamily="34" charset="0"/>
              </a:rPr>
              <a:t>Коришћење роба и услуга</a:t>
            </a:r>
            <a:r>
              <a:rPr lang="x-none" sz="1700" dirty="0"/>
              <a:t> су смањени </a:t>
            </a:r>
            <a:r>
              <a:rPr lang="x-none" sz="1700">
                <a:solidFill>
                  <a:srgbClr val="000000"/>
                </a:solidFill>
              </a:rPr>
              <a:t>за </a:t>
            </a:r>
            <a:r>
              <a:rPr lang="sr-Cyrl-CS" sz="1700" dirty="0" smtClean="0">
                <a:solidFill>
                  <a:srgbClr val="000000"/>
                </a:solidFill>
              </a:rPr>
              <a:t>2</a:t>
            </a:r>
            <a:r>
              <a:rPr lang="sr-Cyrl-CS" sz="1700" dirty="0" smtClean="0">
                <a:cs typeface="Arial" panose="020B0604020202020204" pitchFamily="34" charset="0"/>
              </a:rPr>
              <a:t>.215.136,71</a:t>
            </a:r>
            <a:r>
              <a:rPr lang="x-none" sz="1700" smtClean="0">
                <a:cs typeface="Arial" panose="020B0604020202020204" pitchFamily="34" charset="0"/>
              </a:rPr>
              <a:t> </a:t>
            </a:r>
            <a:r>
              <a:rPr lang="x-none" sz="1700" dirty="0">
                <a:cs typeface="Arial" panose="020B0604020202020204" pitchFamily="34" charset="0"/>
              </a:rPr>
              <a:t>динара</a:t>
            </a:r>
            <a:r>
              <a:rPr lang="x-none" sz="1700" b="1" dirty="0">
                <a:solidFill>
                  <a:schemeClr val="hlink"/>
                </a:solidFill>
                <a:ea typeface="SimSun" panose="02010600030101010101" pitchFamily="2" charset="-122"/>
              </a:rPr>
              <a:t>;</a:t>
            </a:r>
            <a:endParaRPr lang="en-US" sz="1700" b="1" dirty="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>
              <a:defRPr/>
            </a:pPr>
            <a:r>
              <a:rPr lang="x-none" sz="1700" b="1" smtClean="0">
                <a:solidFill>
                  <a:srgbClr val="FF0000"/>
                </a:solidFill>
                <a:cs typeface="Arial" pitchFamily="34" charset="0"/>
              </a:rPr>
              <a:t>Расходи </a:t>
            </a:r>
            <a:r>
              <a:rPr lang="x-none" sz="1700" b="1" smtClean="0">
                <a:solidFill>
                  <a:srgbClr val="FF0000"/>
                </a:solidFill>
                <a:cs typeface="Arial" pitchFamily="34" charset="0"/>
              </a:rPr>
              <a:t>за социјалну заштиту</a:t>
            </a:r>
            <a:r>
              <a:rPr lang="x-none" sz="170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x-none" sz="1700" smtClean="0">
                <a:solidFill>
                  <a:srgbClr val="000000"/>
                </a:solidFill>
              </a:rPr>
              <a:t>су </a:t>
            </a:r>
            <a:r>
              <a:rPr lang="sr-Cyrl-CS" sz="1700" dirty="0" smtClean="0">
                <a:solidFill>
                  <a:srgbClr val="000000"/>
                </a:solidFill>
              </a:rPr>
              <a:t>смањени</a:t>
            </a:r>
            <a:r>
              <a:rPr lang="x-none" sz="1700" smtClean="0">
                <a:solidFill>
                  <a:srgbClr val="000000"/>
                </a:solidFill>
              </a:rPr>
              <a:t> </a:t>
            </a:r>
            <a:r>
              <a:rPr lang="x-none" sz="1700" smtClean="0">
                <a:solidFill>
                  <a:srgbClr val="000000"/>
                </a:solidFill>
              </a:rPr>
              <a:t>за </a:t>
            </a:r>
            <a:r>
              <a:rPr lang="sr-Cyrl-CS" sz="1700" dirty="0" smtClean="0">
                <a:solidFill>
                  <a:srgbClr val="000000"/>
                </a:solidFill>
              </a:rPr>
              <a:t>6.413.397,45</a:t>
            </a:r>
            <a:r>
              <a:rPr lang="x-none" sz="1700" smtClean="0">
                <a:solidFill>
                  <a:srgbClr val="000000"/>
                </a:solidFill>
              </a:rPr>
              <a:t> динара</a:t>
            </a:r>
            <a:endParaRPr lang="sr-Cyrl-CS" sz="17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x-none" sz="1700" b="1" smtClean="0">
                <a:solidFill>
                  <a:srgbClr val="FF0000"/>
                </a:solidFill>
                <a:cs typeface="Arial" panose="020B0604020202020204" pitchFamily="34" charset="0"/>
              </a:rPr>
              <a:t>Дотације и трансфери </a:t>
            </a:r>
            <a:r>
              <a:rPr lang="x-none" sz="1700" smtClean="0"/>
              <a:t>су </a:t>
            </a:r>
            <a:r>
              <a:rPr lang="sr-Cyrl-CS" sz="1700" dirty="0" smtClean="0"/>
              <a:t>смањени</a:t>
            </a:r>
            <a:r>
              <a:rPr lang="x-none" sz="1700" smtClean="0"/>
              <a:t> </a:t>
            </a:r>
            <a:r>
              <a:rPr lang="x-none" sz="1700" smtClean="0"/>
              <a:t>за </a:t>
            </a:r>
            <a:r>
              <a:rPr lang="sr-Cyrl-CS" sz="1700" dirty="0" smtClean="0"/>
              <a:t>3.561.252,00</a:t>
            </a:r>
            <a:r>
              <a:rPr lang="x-none" sz="1700" smtClean="0"/>
              <a:t> </a:t>
            </a:r>
            <a:r>
              <a:rPr lang="x-none" sz="1700" smtClean="0"/>
              <a:t>динара</a:t>
            </a:r>
            <a:r>
              <a:rPr lang="x-none" sz="1700" b="1" smtClean="0"/>
              <a:t>;</a:t>
            </a:r>
            <a:endParaRPr lang="sr-Cyrl-CS" sz="1700" b="1" dirty="0" smtClean="0"/>
          </a:p>
          <a:p>
            <a:pPr>
              <a:defRPr/>
            </a:pPr>
            <a:r>
              <a:rPr lang="sr-Cyrl-CS" sz="1700" b="1" dirty="0" smtClean="0">
                <a:solidFill>
                  <a:srgbClr val="FF0000"/>
                </a:solidFill>
              </a:rPr>
              <a:t>Отплата камата </a:t>
            </a:r>
            <a:r>
              <a:rPr lang="sr-Cyrl-CS" sz="1700" dirty="0" smtClean="0"/>
              <a:t>је смањена за 650.000,00 динара</a:t>
            </a:r>
            <a:endParaRPr lang="x-none" sz="1700" smtClean="0"/>
          </a:p>
          <a:p>
            <a:pPr>
              <a:defRPr/>
            </a:pPr>
            <a:endParaRPr lang="sr-Cyrl-CS" sz="17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sr-Cyrl-CS" altLang="en-US" sz="1700" dirty="0" smtClean="0"/>
          </a:p>
          <a:p>
            <a:pPr>
              <a:defRPr/>
            </a:pPr>
            <a:endParaRPr lang="x-none" altLang="en-US" sz="1700" smtClean="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86257"/>
            <a:ext cx="6851650" cy="135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x-none" sz="1700" b="1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Расходи за запослене </a:t>
            </a:r>
            <a:r>
              <a:rPr lang="x-none" sz="1700" dirty="0">
                <a:latin typeface="+mn-lt"/>
                <a:cs typeface="Arial" panose="020B0604020202020204" pitchFamily="34" charset="0"/>
              </a:rPr>
              <a:t>су </a:t>
            </a:r>
            <a:r>
              <a:rPr lang="x-none" sz="1700" dirty="0">
                <a:latin typeface="+mn-lt"/>
              </a:rPr>
              <a:t>повећани су </a:t>
            </a:r>
            <a:r>
              <a:rPr lang="x-none" sz="1700">
                <a:latin typeface="+mn-lt"/>
              </a:rPr>
              <a:t>за </a:t>
            </a:r>
            <a:r>
              <a:rPr lang="sr-Cyrl-CS" sz="1700" dirty="0" smtClean="0">
                <a:latin typeface="+mn-lt"/>
              </a:rPr>
              <a:t>7.310.214,00</a:t>
            </a:r>
            <a:r>
              <a:rPr lang="x-none" sz="1700" smtClean="0">
                <a:latin typeface="+mn-lt"/>
              </a:rPr>
              <a:t> </a:t>
            </a:r>
            <a:r>
              <a:rPr lang="x-none" sz="1700" dirty="0">
                <a:latin typeface="+mn-lt"/>
              </a:rPr>
              <a:t>динара;</a:t>
            </a:r>
            <a:endParaRPr lang="en-US" sz="17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Дотације и трансфери </a:t>
            </a:r>
            <a:r>
              <a:rPr lang="x-none" sz="1700" smtClean="0">
                <a:latin typeface="+mn-lt"/>
              </a:rPr>
              <a:t>су повећани за </a:t>
            </a:r>
            <a:r>
              <a:rPr lang="sr-Cyrl-CS" sz="1700" dirty="0" smtClean="0">
                <a:latin typeface="+mn-lt"/>
              </a:rPr>
              <a:t>8.223.990,20</a:t>
            </a:r>
            <a:r>
              <a:rPr lang="x-none" sz="1700" smtClean="0">
                <a:latin typeface="+mn-lt"/>
              </a:rPr>
              <a:t> динара</a:t>
            </a:r>
            <a:r>
              <a:rPr lang="x-none" sz="1700" b="1" smtClean="0">
                <a:latin typeface="+mn-lt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x-none" altLang="en-US" sz="1700" b="1" smtClean="0">
                <a:solidFill>
                  <a:srgbClr val="0000FF"/>
                </a:solidFill>
                <a:cs typeface="Arial" panose="020B0604020202020204" pitchFamily="34" charset="0"/>
              </a:rPr>
              <a:t>Остали </a:t>
            </a:r>
            <a:r>
              <a:rPr lang="x-none" altLang="en-US" sz="1700" b="1" smtClean="0">
                <a:solidFill>
                  <a:srgbClr val="0000FF"/>
                </a:solidFill>
                <a:cs typeface="Arial" panose="020B0604020202020204" pitchFamily="34" charset="0"/>
              </a:rPr>
              <a:t>расходи </a:t>
            </a:r>
            <a:r>
              <a:rPr lang="x-none" altLang="en-US" sz="1700" smtClean="0">
                <a:cs typeface="Arial" panose="020B0604020202020204" pitchFamily="34" charset="0"/>
              </a:rPr>
              <a:t>су </a:t>
            </a:r>
            <a:r>
              <a:rPr lang="sr-Cyrl-CS" altLang="en-US" sz="1700" dirty="0" smtClean="0">
                <a:cs typeface="Arial" panose="020B0604020202020204" pitchFamily="34" charset="0"/>
              </a:rPr>
              <a:t>повећани</a:t>
            </a:r>
            <a:r>
              <a:rPr lang="x-none" altLang="en-US" sz="1700" smtClean="0">
                <a:cs typeface="Arial" panose="020B0604020202020204" pitchFamily="34" charset="0"/>
              </a:rPr>
              <a:t> </a:t>
            </a:r>
            <a:r>
              <a:rPr lang="x-none" altLang="en-US" sz="1700" smtClean="0"/>
              <a:t>за </a:t>
            </a:r>
            <a:r>
              <a:rPr lang="sr-Cyrl-CS" altLang="en-US" sz="1700" dirty="0" smtClean="0"/>
              <a:t>151.021,69 </a:t>
            </a:r>
            <a:r>
              <a:rPr lang="x-none" altLang="en-US" sz="1700" smtClean="0"/>
              <a:t>динара</a:t>
            </a: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Субвенције</a:t>
            </a:r>
            <a:r>
              <a:rPr lang="x-none" sz="1700" b="1" smtClean="0">
                <a:solidFill>
                  <a:srgbClr val="0000FF"/>
                </a:solidFill>
              </a:rPr>
              <a:t> </a:t>
            </a:r>
            <a:r>
              <a:rPr lang="x-none" sz="1700" smtClean="0"/>
              <a:t>су </a:t>
            </a:r>
            <a:r>
              <a:rPr lang="sr-Cyrl-CS" sz="1700" dirty="0" smtClean="0"/>
              <a:t>повећане </a:t>
            </a:r>
            <a:r>
              <a:rPr lang="x-none" sz="1700" smtClean="0"/>
              <a:t>за </a:t>
            </a:r>
            <a:r>
              <a:rPr lang="sr-Cyrl-CS" sz="1700" dirty="0" smtClean="0"/>
              <a:t>1</a:t>
            </a:r>
            <a:r>
              <a:rPr lang="sr-Cyrl-CS" sz="1700" dirty="0" smtClean="0">
                <a:cs typeface="Arial" panose="020B0604020202020204" pitchFamily="34" charset="0"/>
              </a:rPr>
              <a:t>.030.000,00</a:t>
            </a:r>
            <a:r>
              <a:rPr lang="x-none" sz="1700" b="1" smtClean="0">
                <a:solidFill>
                  <a:schemeClr val="hlink"/>
                </a:solidFill>
              </a:rPr>
              <a:t> </a:t>
            </a:r>
            <a:r>
              <a:rPr lang="x-none" sz="1700" smtClean="0"/>
              <a:t>динара</a:t>
            </a:r>
            <a:r>
              <a:rPr lang="x-none" sz="1700" smtClean="0"/>
              <a:t>;</a:t>
            </a:r>
            <a:endParaRPr lang="sr-Cyrl-CS" sz="17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Капитални издаци </a:t>
            </a:r>
            <a:r>
              <a:rPr lang="x-none" sz="1700" smtClean="0"/>
              <a:t>су</a:t>
            </a:r>
            <a:r>
              <a:rPr lang="x-none" sz="1700" b="1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CS" sz="1700" dirty="0" smtClean="0"/>
              <a:t>повећани</a:t>
            </a:r>
            <a:r>
              <a:rPr lang="x-none" sz="1700" smtClean="0"/>
              <a:t> </a:t>
            </a:r>
            <a:r>
              <a:rPr lang="x-none" sz="1700" smtClean="0">
                <a:cs typeface="Arial" panose="020B0604020202020204" pitchFamily="34" charset="0"/>
              </a:rPr>
              <a:t>за </a:t>
            </a:r>
            <a:r>
              <a:rPr lang="sr-Cyrl-CS" sz="1700" dirty="0" smtClean="0">
                <a:cs typeface="Arial" panose="020B0604020202020204" pitchFamily="34" charset="0"/>
              </a:rPr>
              <a:t>62.210.465,91</a:t>
            </a:r>
            <a:r>
              <a:rPr lang="x-none" sz="1700" smtClean="0">
                <a:cs typeface="Arial" panose="020B0604020202020204" pitchFamily="34" charset="0"/>
              </a:rPr>
              <a:t> динара</a:t>
            </a:r>
            <a:endParaRPr lang="en-US" sz="1700" dirty="0" smtClean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r-Cyrl-C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x-none" altLang="en-US" sz="1700" smtClean="0">
              <a:latin typeface="+mn-lt"/>
              <a:cs typeface="Arial" panose="020B0604020202020204" pitchFamily="34" charset="0"/>
            </a:endParaRPr>
          </a:p>
          <a:p>
            <a:endParaRPr 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x-non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xmlns="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xmlns="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1730198"/>
              </p:ext>
            </p:extLst>
          </p:nvPr>
        </p:nvGraphicFramePr>
        <p:xfrm>
          <a:off x="91846" y="980729"/>
          <a:ext cx="8960308" cy="55503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xmlns="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xmlns="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Средства из Одлуке о буџету </a:t>
                      </a:r>
                      <a:r>
                        <a:rPr lang="x-none" sz="1200"/>
                        <a:t>за </a:t>
                      </a:r>
                      <a:r>
                        <a:rPr lang="x-none" sz="1200" smtClean="0"/>
                        <a:t>201</a:t>
                      </a:r>
                      <a:r>
                        <a:rPr lang="sr-Cyrl-CS" sz="1200" dirty="0" smtClean="0"/>
                        <a:t>9</a:t>
                      </a:r>
                      <a:r>
                        <a:rPr lang="x-none" sz="1200" smtClean="0"/>
                        <a:t>. </a:t>
                      </a:r>
                      <a:r>
                        <a:rPr lang="x-none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x-none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6.632.000,00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1,22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132.409.905,00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24,</a:t>
                      </a:r>
                      <a:r>
                        <a:rPr lang="sr-Cyrl-CS" sz="1000" dirty="0" smtClean="0"/>
                        <a:t>30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2.200.000,00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0,40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220.000,00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0,04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7.950.000,00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1,4</a:t>
                      </a:r>
                      <a:r>
                        <a:rPr lang="sr-Cyrl-C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44</a:t>
                      </a:r>
                      <a:r>
                        <a:rPr lang="sr-Latn-CS" sz="1000" dirty="0" smtClean="0"/>
                        <a:t>.</a:t>
                      </a:r>
                      <a:r>
                        <a:rPr lang="sr-Cyrl-CS" sz="1000" dirty="0" smtClean="0"/>
                        <a:t>010</a:t>
                      </a:r>
                      <a:r>
                        <a:rPr lang="sr-Latn-CS" sz="1000" dirty="0" smtClean="0"/>
                        <a:t>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8,08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55.767.500,0</a:t>
                      </a:r>
                      <a:r>
                        <a:rPr lang="sr-Latn-C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</a:t>
                      </a:r>
                      <a:r>
                        <a:rPr lang="sr-Cyrl-CS" sz="1000" dirty="0" smtClean="0"/>
                        <a:t>0,23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48.518.710,00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8</a:t>
                      </a:r>
                      <a:r>
                        <a:rPr lang="sr-Cyrl-CS" sz="1000" smtClean="0"/>
                        <a:t>,90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37.250.000.00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6,84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15.610.000,00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2,86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</a:t>
                      </a:r>
                      <a:r>
                        <a:rPr lang="sr-Latn-CS" sz="1000" dirty="0" smtClean="0"/>
                        <a:t>2</a:t>
                      </a:r>
                      <a:r>
                        <a:rPr lang="sr-Cyrl-CS" sz="1000" dirty="0" smtClean="0"/>
                        <a:t>.</a:t>
                      </a:r>
                      <a:r>
                        <a:rPr lang="sr-Latn-CS" sz="1000" dirty="0" smtClean="0"/>
                        <a:t>419</a:t>
                      </a:r>
                      <a:r>
                        <a:rPr lang="sr-Cyrl-CS" sz="1000" dirty="0" smtClean="0"/>
                        <a:t>.</a:t>
                      </a:r>
                      <a:r>
                        <a:rPr lang="sr-Latn-CS" sz="1000" dirty="0" smtClean="0"/>
                        <a:t>500</a:t>
                      </a:r>
                      <a:r>
                        <a:rPr lang="sr-Cyrl-CS" sz="1000" dirty="0" smtClean="0"/>
                        <a:t>,</a:t>
                      </a:r>
                      <a:r>
                        <a:rPr lang="sr-Latn-CS" sz="1000" dirty="0" smtClean="0"/>
                        <a:t>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4,</a:t>
                      </a:r>
                      <a:r>
                        <a:rPr lang="sr-Latn-C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13</a:t>
                      </a:r>
                      <a:r>
                        <a:rPr lang="sr-Cyrl-CS" sz="1000" dirty="0" smtClean="0"/>
                        <a:t>.</a:t>
                      </a:r>
                      <a:r>
                        <a:rPr lang="sr-Latn-CS" sz="1000" dirty="0" smtClean="0"/>
                        <a:t>000</a:t>
                      </a:r>
                      <a:r>
                        <a:rPr lang="sr-Cyrl-CS" sz="1000" dirty="0" smtClean="0"/>
                        <a:t>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2,</a:t>
                      </a:r>
                      <a:r>
                        <a:rPr lang="sr-Latn-CS" sz="1000" dirty="0" smtClean="0"/>
                        <a:t>39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24.744.290,00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4,</a:t>
                      </a:r>
                      <a:r>
                        <a:rPr lang="sr-Latn-CS" sz="1000" dirty="0" smtClean="0"/>
                        <a:t>54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14.140.000,00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2,</a:t>
                      </a:r>
                      <a:r>
                        <a:rPr lang="sr-Latn-CS" sz="1000" dirty="0" smtClean="0"/>
                        <a:t>59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100.965.611,00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18</a:t>
                      </a:r>
                      <a:r>
                        <a:rPr lang="sr-Cyrl-CS" sz="1000" dirty="0" smtClean="0"/>
                        <a:t>,</a:t>
                      </a:r>
                      <a:r>
                        <a:rPr lang="sr-Latn-CS" sz="1000" dirty="0" smtClean="0"/>
                        <a:t>65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17.812.862,00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3,27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600.000,00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0,1</a:t>
                      </a:r>
                      <a:r>
                        <a:rPr lang="sr-Latn-C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x-none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dirty="0" smtClean="0"/>
                        <a:t>544.930.378,00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Documents and Settings\mpopovic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28604"/>
            <a:ext cx="3314700" cy="1785950"/>
          </a:xfrm>
          <a:prstGeom prst="rect">
            <a:avLst/>
          </a:prstGeom>
          <a:noFill/>
        </p:spPr>
      </p:pic>
      <p:pic>
        <p:nvPicPr>
          <p:cNvPr id="1027" name="Picture 3" descr="C:\Documents and Settings\mpopovic\Desktop\Srednja-škola-Nikola-Tesla-Batočin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57166"/>
            <a:ext cx="3786214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8" name="Picture 4" descr="C:\Documents and Settings\mpopovic\Desktop\44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3286124"/>
            <a:ext cx="4000528" cy="2997000"/>
          </a:xfrm>
          <a:prstGeom prst="rect">
            <a:avLst/>
          </a:prstGeom>
          <a:noFill/>
        </p:spPr>
      </p:pic>
      <p:pic>
        <p:nvPicPr>
          <p:cNvPr id="1029" name="Picture 5" descr="C:\Documents and Settings\mpopovic\Desktop\Opstin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1137149">
            <a:off x="4626241" y="4460556"/>
            <a:ext cx="3973265" cy="2140460"/>
          </a:xfrm>
          <a:prstGeom prst="rect">
            <a:avLst/>
          </a:prstGeom>
          <a:noFill/>
        </p:spPr>
      </p:pic>
      <p:pic>
        <p:nvPicPr>
          <p:cNvPr id="1030" name="Picture 6" descr="C:\Documents and Settings\mpopovic\Desktop\skol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2714620"/>
            <a:ext cx="2943212" cy="1714513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x-none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1000100" y="1285860"/>
          <a:ext cx="730567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7567911"/>
              </p:ext>
            </p:extLst>
          </p:nvPr>
        </p:nvGraphicFramePr>
        <p:xfrm>
          <a:off x="642910" y="2000240"/>
          <a:ext cx="7488833" cy="2613798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x-none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Средства из Одлуке о буџету </a:t>
                      </a:r>
                      <a:r>
                        <a:rPr lang="x-none" sz="1200"/>
                        <a:t>за </a:t>
                      </a:r>
                      <a:r>
                        <a:rPr lang="x-none" sz="1200" smtClean="0"/>
                        <a:t>201</a:t>
                      </a:r>
                      <a:r>
                        <a:rPr lang="sr-Cyrl-CS" sz="1200" dirty="0" smtClean="0"/>
                        <a:t>9</a:t>
                      </a:r>
                      <a:r>
                        <a:rPr lang="x-none" sz="1200" smtClean="0"/>
                        <a:t>. </a:t>
                      </a:r>
                      <a:r>
                        <a:rPr lang="x-none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x-none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10.009.122,00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1,84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5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6.743.740,00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1,42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500" dirty="0">
                          <a:effectLst/>
                        </a:rPr>
                        <a:t>Општинско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веће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1.060.000,00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0,16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451.802.455,00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 82,91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3.952.061,00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0,73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500" dirty="0" smtClean="0">
                          <a:effectLst/>
                          <a:latin typeface="+mj-lt"/>
                          <a:ea typeface="Times New Roman"/>
                        </a:rPr>
                        <a:t>Културни центар “Доситеј Обрадовић”</a:t>
                      </a:r>
                      <a:endParaRPr lang="en-US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14.418.000,00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2,65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500" dirty="0" smtClean="0">
                          <a:effectLst/>
                        </a:rPr>
                        <a:t>Народна библитека “Вук Караџић”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8.426.290,00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1,55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effectLst/>
                        </a:rPr>
                        <a:t>П</a:t>
                      </a:r>
                      <a:r>
                        <a:rPr lang="x-none" sz="1500" smtClean="0">
                          <a:effectLst/>
                        </a:rPr>
                        <a:t>редшколска установа </a:t>
                      </a:r>
                      <a:r>
                        <a:rPr lang="sr-Cyrl-CS" sz="1500" dirty="0" smtClean="0">
                          <a:effectLst/>
                        </a:rPr>
                        <a:t>“Полетарац”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8.518.710,00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8,90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6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7453060"/>
              </p:ext>
            </p:extLst>
          </p:nvPr>
        </p:nvGraphicFramePr>
        <p:xfrm>
          <a:off x="899592" y="1340769"/>
          <a:ext cx="7560841" cy="447229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Latn-CS" sz="1500" dirty="0" smtClean="0">
                          <a:effectLst/>
                        </a:rPr>
                        <a:t>20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sr-Latn-CS" sz="1500" dirty="0" smtClean="0">
                          <a:effectLst/>
                        </a:rPr>
                        <a:t>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Latn-CS" sz="1500" dirty="0" smtClean="0">
                          <a:effectLst/>
                        </a:rPr>
                        <a:t>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зелене пијаце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улице Краља Петра 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I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црпних станица фекалне канализације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јавне расвете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10.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водотокова другог реда на територији општине Баточина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600.000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Рехабилитација </a:t>
                      </a: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пута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Баточина-Лапово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107.000.000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зграда основне школе у издвојеним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одељењима у Брзану и Бадњевцу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183.600.000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спортско рекреационог комплексу у насељу Стара Лозница</a:t>
                      </a:r>
                      <a:endParaRPr lang="en-US" sz="1100" dirty="0" smtClean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19.463.000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индустријске зоне “Жировничко поље”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52.000.000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секундарне мреже водовода у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насељу Брзан</a:t>
                      </a:r>
                      <a:endParaRPr lang="en-US" sz="1100" dirty="0" smtClean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120.000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120.000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Проширење канализационе мреже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15.500.000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10.200.000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x-none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2174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x-none" sz="2800" dirty="0"/>
              <a:t>Најважнији пројекти 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xmlns="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48133880"/>
              </p:ext>
            </p:extLst>
          </p:nvPr>
        </p:nvGraphicFramePr>
        <p:xfrm>
          <a:off x="457200" y="1340768"/>
          <a:ext cx="7751203" cy="4712825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94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20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зелене пијаце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63.000.000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зграда основне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школе у издвојеним одељенима у Брзану и Бадњевцу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183.600.000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 индустријске зоне “Жировничко поље”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52.000.000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22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 корита реке Лепенице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40.000.000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секундарне мреже водовода у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насељу Брзан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6.000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120.000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120.000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Реконструкције улице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Краља Петра 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I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зградаеосновне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школе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191.200.000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126.000.000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зграде средње школе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98.000.000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8.000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спортско рекреационог комплексу у насељу Стара Лозница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19.463.000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црпних станица фекалне канализације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12.000.000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Израда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просторног плана општине Баточина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6.000.000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постројења за пречишћавање отпадних вода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110.000.000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0794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x-none" dirty="0"/>
          </a:p>
          <a:p>
            <a:pPr marL="0" indent="0" algn="just">
              <a:buNone/>
            </a:pPr>
            <a:r>
              <a:rPr lang="x-none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x-none" dirty="0"/>
          </a:p>
          <a:p>
            <a:pPr marL="0" indent="0" algn="just">
              <a:buNone/>
            </a:pPr>
            <a:r>
              <a:rPr lang="sr-Cyrl-CS" dirty="0" smtClean="0"/>
              <a:t>	</a:t>
            </a:r>
            <a:r>
              <a:rPr lang="x-none" smtClean="0"/>
              <a:t>Уколико </a:t>
            </a:r>
            <a:r>
              <a:rPr lang="x-none" dirty="0"/>
              <a:t>сте заинтересовани да сагледате у целини Одлуку о буџету </a:t>
            </a:r>
            <a:r>
              <a:rPr lang="x-none"/>
              <a:t>општине </a:t>
            </a:r>
            <a:r>
              <a:rPr lang="sr-Cyrl-CS" dirty="0" smtClean="0"/>
              <a:t>Баточина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Cyrl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годину, исту можете преузети на следећем </a:t>
            </a:r>
            <a:r>
              <a:rPr lang="x-none"/>
              <a:t>линку </a:t>
            </a:r>
            <a:r>
              <a:rPr lang="sr-Cyrl-CS" dirty="0" smtClean="0"/>
              <a:t>званичне </a:t>
            </a:r>
            <a:r>
              <a:rPr lang="x-none" smtClean="0"/>
              <a:t>интернет </a:t>
            </a:r>
            <a:r>
              <a:rPr lang="x-none"/>
              <a:t>странице </a:t>
            </a:r>
            <a:r>
              <a:rPr lang="sr-Cyrl-CS" dirty="0" smtClean="0"/>
              <a:t>општине Баточина</a:t>
            </a:r>
            <a:r>
              <a:rPr lang="x-none" smtClean="0"/>
              <a:t>: </a:t>
            </a:r>
            <a:r>
              <a:rPr lang="en-US" dirty="0" err="1" smtClean="0">
                <a:hlinkClick r:id="rId2"/>
              </a:rPr>
              <a:t>http://www.sobatocina.org.rs/budzet.html</a:t>
            </a:r>
            <a:r>
              <a:rPr lang="x-none" smtClean="0">
                <a:solidFill>
                  <a:srgbClr val="FF0000"/>
                </a:solidFill>
              </a:rPr>
              <a:t> 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x-none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Како настаје буџет општине</a:t>
            </a:r>
            <a:r>
              <a:rPr lang="en-US" dirty="0"/>
              <a:t>?</a:t>
            </a:r>
            <a:endParaRPr lang="x-none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x-none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x-none" dirty="0"/>
              <a:t>Ко учествује у буџетском процесу</a:t>
            </a:r>
            <a:r>
              <a:rPr lang="en-US" dirty="0"/>
              <a:t>?</a:t>
            </a:r>
            <a:endParaRPr lang="x-none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x-none" dirty="0"/>
              <a:t>На основу чега се доноси буџет</a:t>
            </a:r>
            <a:r>
              <a:rPr lang="en-US" dirty="0"/>
              <a:t>?</a:t>
            </a:r>
            <a:endParaRPr lang="x-none" dirty="0"/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Структура планираних прихода и примања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201</a:t>
            </a:r>
            <a:r>
              <a:rPr lang="sr-Latn-CS" dirty="0" smtClean="0"/>
              <a:t>9</a:t>
            </a:r>
            <a:r>
              <a:rPr lang="x-none" smtClean="0"/>
              <a:t>. </a:t>
            </a:r>
            <a:r>
              <a:rPr lang="x-none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На шта се троше јавна средства</a:t>
            </a:r>
            <a:r>
              <a:rPr lang="en-US" dirty="0"/>
              <a:t>?</a:t>
            </a:r>
            <a:endParaRPr lang="x-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x-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Структура планираних расхода и издатака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201</a:t>
            </a:r>
            <a:r>
              <a:rPr lang="sr-Latn-CS" dirty="0" smtClean="0"/>
              <a:t>9</a:t>
            </a:r>
            <a:r>
              <a:rPr lang="x-none" smtClean="0"/>
              <a:t>. </a:t>
            </a:r>
            <a:r>
              <a:rPr lang="x-none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Најважнији пројекти 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/>
              <a:t>	</a:t>
            </a:r>
            <a:r>
              <a:rPr lang="x-none" b="1" dirty="0"/>
              <a:t>Драги суграђани и </a:t>
            </a:r>
            <a:r>
              <a:rPr lang="x-none" b="1" dirty="0" err="1"/>
              <a:t>суграђанке</a:t>
            </a:r>
            <a:r>
              <a:rPr lang="x-none" b="1" dirty="0"/>
              <a:t>,</a:t>
            </a:r>
          </a:p>
          <a:p>
            <a:endParaRPr lang="en-US" dirty="0"/>
          </a:p>
          <a:p>
            <a:pPr algn="just"/>
            <a:r>
              <a:rPr lang="x-none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x-none" dirty="0"/>
              <a:t>	Грађански буџет представља сажет и јасан приказ Одлуке о буџету </a:t>
            </a:r>
            <a:r>
              <a:rPr lang="x-none"/>
              <a:t>општине</a:t>
            </a:r>
            <a:r>
              <a:rPr lang="x-none">
                <a:solidFill>
                  <a:srgbClr val="FF0000"/>
                </a:solidFill>
              </a:rPr>
              <a:t> </a:t>
            </a:r>
            <a:r>
              <a:rPr lang="sr-Cyrl-CS" dirty="0" smtClean="0"/>
              <a:t>Баточина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x-none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x-none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ХХХ у заједничком постављању циљева, дефинисању приоритета и планирању развоја наше општине.</a:t>
            </a:r>
            <a:endParaRPr lang="x-none" dirty="0"/>
          </a:p>
          <a:p>
            <a:pPr algn="r"/>
            <a:endParaRPr lang="x-none" dirty="0"/>
          </a:p>
          <a:p>
            <a:pPr algn="r"/>
            <a:r>
              <a:rPr lang="sr-Cyrl-CS" dirty="0" smtClean="0"/>
              <a:t>Здравко Младеновић</a:t>
            </a:r>
            <a:endParaRPr lang="x-none" dirty="0"/>
          </a:p>
          <a:p>
            <a:pPr algn="r"/>
            <a:r>
              <a:rPr lang="x-none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0510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x-none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2408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Народна библиотека «Вук Караџић»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Културни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«Доситеј Обрадовић»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Предшколска </a:t>
            </a:r>
            <a:r>
              <a:rPr lang="ru-RU" altLang="en-US" sz="1700" dirty="0" smtClean="0">
                <a:cs typeface="Calibri" panose="020F0502020204030204" pitchFamily="34" charset="0"/>
              </a:rPr>
              <a:t>установа «Полетарац»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Дом здравља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</a:t>
            </a:r>
            <a:r>
              <a:rPr lang="ru-RU" altLang="en-US" sz="1700" dirty="0">
                <a:cs typeface="Calibri" panose="020F0502020204030204" pitchFamily="34" charset="0"/>
              </a:rPr>
              <a:t>за социјални </a:t>
            </a:r>
            <a:r>
              <a:rPr lang="ru-RU" altLang="en-US" sz="1700" dirty="0" smtClean="0">
                <a:cs typeface="Calibri" panose="020F0502020204030204" pitchFamily="34" charset="0"/>
              </a:rPr>
              <a:t>рад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x-none" sz="3000" b="1" dirty="0"/>
              <a:t>Како настаје буџет 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z="1700" b="1" dirty="0"/>
              <a:t>БУЏЕТ </a:t>
            </a:r>
            <a:r>
              <a:rPr lang="x-none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Приликом дефинисања овог, за </a:t>
            </a:r>
            <a:r>
              <a:rPr lang="x-none" sz="1700"/>
              <a:t>општину </a:t>
            </a:r>
            <a:r>
              <a:rPr lang="sr-Cyrl-CS" sz="1700" dirty="0" smtClean="0"/>
              <a:t>Баточина</a:t>
            </a:r>
            <a:r>
              <a:rPr lang="x-none" sz="1700" smtClean="0"/>
              <a:t> </a:t>
            </a:r>
            <a:r>
              <a:rPr lang="x-none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2061442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smtClean="0"/>
              <a:t>Јавн</a:t>
            </a:r>
            <a:r>
              <a:rPr lang="sr-Cyrl-CS" sz="1000" dirty="0" smtClean="0"/>
              <a:t>о </a:t>
            </a:r>
            <a:r>
              <a:rPr lang="x-none" sz="1000" smtClean="0"/>
              <a:t>предузећ</a:t>
            </a:r>
            <a:r>
              <a:rPr lang="sr-Cyrl-CS" sz="1000" dirty="0" smtClean="0"/>
              <a:t>е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x-none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9591332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x-none" sz="2800" b="1" dirty="0"/>
              <a:t>Како се пуни општинска каса?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x-none" sz="1700" dirty="0"/>
              <a:t>Укупни </a:t>
            </a:r>
            <a:r>
              <a:rPr lang="x-none" sz="1700" b="1" dirty="0"/>
              <a:t>јавни приходи и примања </a:t>
            </a:r>
            <a:r>
              <a:rPr lang="x-none" sz="1700"/>
              <a:t>општине </a:t>
            </a:r>
            <a:r>
              <a:rPr lang="sr-Cyrl-CS" sz="1700" dirty="0" smtClean="0"/>
              <a:t>Баточина</a:t>
            </a:r>
            <a:r>
              <a:rPr lang="x-none" sz="1700" smtClean="0"/>
              <a:t> </a:t>
            </a:r>
            <a:r>
              <a:rPr lang="x-none" sz="1700"/>
              <a:t>за </a:t>
            </a:r>
            <a:r>
              <a:rPr lang="x-none" sz="1700" smtClean="0"/>
              <a:t>20</a:t>
            </a:r>
            <a:r>
              <a:rPr lang="sr-Latn-CS" sz="1700" dirty="0" smtClean="0"/>
              <a:t>20</a:t>
            </a:r>
            <a:r>
              <a:rPr lang="x-none" sz="1700" smtClean="0"/>
              <a:t>. </a:t>
            </a:r>
            <a:r>
              <a:rPr lang="x-none" sz="1700" dirty="0"/>
              <a:t>годину износе</a:t>
            </a:r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x-none" sz="1700" dirty="0"/>
              <a:t>Одлуком о буџету </a:t>
            </a:r>
            <a:r>
              <a:rPr lang="x-none" sz="1700"/>
              <a:t>општине  </a:t>
            </a:r>
            <a:r>
              <a:rPr lang="sr-Cyrl-CS" sz="1700" dirty="0" smtClean="0"/>
              <a:t>Баточина</a:t>
            </a:r>
            <a:r>
              <a:rPr lang="x-none" sz="1700" smtClean="0"/>
              <a:t>  </a:t>
            </a:r>
            <a:r>
              <a:rPr lang="x-none" sz="1700"/>
              <a:t>за </a:t>
            </a:r>
            <a:r>
              <a:rPr lang="x-none" sz="1700" smtClean="0"/>
              <a:t>20</a:t>
            </a:r>
            <a:r>
              <a:rPr lang="sr-Latn-CS" sz="1700" dirty="0" smtClean="0"/>
              <a:t>20</a:t>
            </a:r>
            <a:r>
              <a:rPr lang="x-none" sz="1700" smtClean="0"/>
              <a:t>. </a:t>
            </a:r>
            <a:r>
              <a:rPr lang="x-none" sz="1700" dirty="0"/>
              <a:t>годину планирана су средства из буџета општине у износу </a:t>
            </a:r>
            <a:r>
              <a:rPr lang="x-none" sz="1700"/>
              <a:t>од</a:t>
            </a:r>
            <a:r>
              <a:rPr lang="en-GB" sz="1700" dirty="0"/>
              <a:t> </a:t>
            </a:r>
            <a:r>
              <a:rPr lang="sr-Cyrl-CS" sz="1700" dirty="0" smtClean="0">
                <a:solidFill>
                  <a:srgbClr val="FF0000"/>
                </a:solidFill>
              </a:rPr>
              <a:t>4</a:t>
            </a:r>
            <a:r>
              <a:rPr lang="sr-Latn-CS" sz="1700" dirty="0" smtClean="0">
                <a:solidFill>
                  <a:srgbClr val="FF0000"/>
                </a:solidFill>
              </a:rPr>
              <a:t>55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398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9</a:t>
            </a:r>
            <a:r>
              <a:rPr lang="sr-Cyrl-CS" sz="1700" dirty="0" smtClean="0">
                <a:solidFill>
                  <a:srgbClr val="FF0000"/>
                </a:solidFill>
              </a:rPr>
              <a:t>00,00 </a:t>
            </a:r>
            <a:r>
              <a:rPr lang="x-none" sz="1700" smtClean="0">
                <a:solidFill>
                  <a:srgbClr val="FF0000"/>
                </a:solidFill>
              </a:rPr>
              <a:t>динара</a:t>
            </a:r>
            <a:r>
              <a:rPr lang="x-none" sz="1700" dirty="0">
                <a:solidFill>
                  <a:srgbClr val="FF0000"/>
                </a:solidFill>
              </a:rPr>
              <a:t>, пренета средства из ранијих година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sr-Latn-CS" sz="1700" dirty="0" smtClean="0">
                <a:solidFill>
                  <a:srgbClr val="FF0000"/>
                </a:solidFill>
              </a:rPr>
              <a:t>31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299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478</a:t>
            </a:r>
            <a:r>
              <a:rPr lang="sr-Cyrl-CS" sz="1700" dirty="0" smtClean="0">
                <a:solidFill>
                  <a:srgbClr val="FF0000"/>
                </a:solidFill>
              </a:rPr>
              <a:t>,00 </a:t>
            </a:r>
            <a:r>
              <a:rPr lang="x-none" sz="1700" smtClean="0">
                <a:solidFill>
                  <a:srgbClr val="FF0000"/>
                </a:solidFill>
              </a:rPr>
              <a:t>динара </a:t>
            </a:r>
            <a:r>
              <a:rPr lang="x-none" sz="1700" dirty="0">
                <a:solidFill>
                  <a:srgbClr val="FF0000"/>
                </a:solidFill>
              </a:rPr>
              <a:t>и средства из осталих извора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sr-Latn-CS" sz="1700" dirty="0" smtClean="0">
                <a:solidFill>
                  <a:srgbClr val="FF0000"/>
                </a:solidFill>
              </a:rPr>
              <a:t>58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232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000</a:t>
            </a:r>
            <a:r>
              <a:rPr lang="sr-Cyrl-CS" sz="1700" dirty="0" smtClean="0">
                <a:solidFill>
                  <a:srgbClr val="FF0000"/>
                </a:solidFill>
              </a:rPr>
              <a:t>,</a:t>
            </a:r>
            <a:r>
              <a:rPr lang="sr-Latn-CS" sz="1700" dirty="0" smtClean="0">
                <a:solidFill>
                  <a:srgbClr val="FF0000"/>
                </a:solidFill>
              </a:rPr>
              <a:t>0</a:t>
            </a:r>
            <a:r>
              <a:rPr lang="sr-Cyrl-CS" sz="1700" dirty="0" smtClean="0">
                <a:solidFill>
                  <a:srgbClr val="FF0000"/>
                </a:solidFill>
              </a:rPr>
              <a:t>0 </a:t>
            </a:r>
            <a:r>
              <a:rPr lang="x-none" sz="1700" smtClean="0">
                <a:solidFill>
                  <a:srgbClr val="FF0000"/>
                </a:solidFill>
              </a:rPr>
              <a:t>динара</a:t>
            </a:r>
            <a:r>
              <a:rPr lang="x-none" sz="17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4400" b="1" dirty="0" smtClean="0">
                <a:solidFill>
                  <a:srgbClr val="FF0000"/>
                </a:solidFill>
              </a:rPr>
              <a:t>5</a:t>
            </a:r>
            <a:r>
              <a:rPr lang="sr-Latn-CS" sz="4400" b="1" dirty="0" smtClean="0">
                <a:solidFill>
                  <a:srgbClr val="FF0000"/>
                </a:solidFill>
              </a:rPr>
              <a:t>44</a:t>
            </a:r>
            <a:r>
              <a:rPr lang="en-GB" sz="4400" b="1" dirty="0" smtClean="0">
                <a:solidFill>
                  <a:srgbClr val="FF0000"/>
                </a:solidFill>
              </a:rPr>
              <a:t> </a:t>
            </a:r>
            <a:r>
              <a:rPr lang="x-none" sz="3600" b="1" smtClean="0">
                <a:solidFill>
                  <a:srgbClr val="FF0000"/>
                </a:solidFill>
              </a:rPr>
              <a:t>мили</a:t>
            </a:r>
            <a:r>
              <a:rPr lang="sr-Cyrl-CS" sz="3600" b="1" dirty="0" smtClean="0"/>
              <a:t>она</a:t>
            </a:r>
            <a:r>
              <a:rPr lang="x-none" sz="3600" b="1" smtClean="0"/>
              <a:t> </a:t>
            </a:r>
            <a:r>
              <a:rPr lang="x-none" sz="3600" b="1" dirty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4396</TotalTime>
  <Words>1999</Words>
  <Application>Microsoft Office PowerPoint</Application>
  <PresentationFormat>On-screen Show (4:3)</PresentationFormat>
  <Paragraphs>460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ОПШТИНА БАТОЧИНА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2019. годину</vt:lpstr>
      <vt:lpstr>Структура планираних прихода и примања за 2020. годину</vt:lpstr>
      <vt:lpstr>Шта се променило у односу на 2019. годину?</vt:lpstr>
      <vt:lpstr>На шта се троше јавна средства?</vt:lpstr>
      <vt:lpstr>Slide 15</vt:lpstr>
      <vt:lpstr>Структура планираних расхода и издатака буџета за 2020. годину</vt:lpstr>
      <vt:lpstr>Структура планираних расхода и издатака буџета за 2020. годину</vt:lpstr>
      <vt:lpstr>Шта се променило у односу на 2019.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Најважнији пројекти од интереса за локалну заједницу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mpopovic</cp:lastModifiedBy>
  <cp:revision>489</cp:revision>
  <cp:lastPrinted>2018-01-29T14:26:33Z</cp:lastPrinted>
  <dcterms:created xsi:type="dcterms:W3CDTF">2006-08-16T00:00:00Z</dcterms:created>
  <dcterms:modified xsi:type="dcterms:W3CDTF">2020-02-21T12:43:38Z</dcterms:modified>
</cp:coreProperties>
</file>